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2" r:id="rId3"/>
    <p:sldMasterId id="2147483662" r:id="rId4"/>
    <p:sldMasterId id="2147483664" r:id="rId5"/>
    <p:sldMasterId id="2147483666" r:id="rId6"/>
  </p:sldMasterIdLst>
  <p:notesMasterIdLst>
    <p:notesMasterId r:id="rId152"/>
  </p:notesMasterIdLst>
  <p:sldIdLst>
    <p:sldId id="392" r:id="rId7"/>
    <p:sldId id="364" r:id="rId8"/>
    <p:sldId id="405" r:id="rId9"/>
    <p:sldId id="410" r:id="rId10"/>
    <p:sldId id="256" r:id="rId11"/>
    <p:sldId id="434" r:id="rId12"/>
    <p:sldId id="437" r:id="rId13"/>
    <p:sldId id="438" r:id="rId14"/>
    <p:sldId id="439" r:id="rId15"/>
    <p:sldId id="440" r:id="rId16"/>
    <p:sldId id="441" r:id="rId17"/>
    <p:sldId id="442" r:id="rId18"/>
    <p:sldId id="436" r:id="rId19"/>
    <p:sldId id="435" r:id="rId20"/>
    <p:sldId id="448" r:id="rId21"/>
    <p:sldId id="449" r:id="rId22"/>
    <p:sldId id="314" r:id="rId23"/>
    <p:sldId id="468" r:id="rId24"/>
    <p:sldId id="469" r:id="rId25"/>
    <p:sldId id="470" r:id="rId26"/>
    <p:sldId id="471" r:id="rId27"/>
    <p:sldId id="472" r:id="rId28"/>
    <p:sldId id="473" r:id="rId29"/>
    <p:sldId id="474" r:id="rId30"/>
    <p:sldId id="475" r:id="rId31"/>
    <p:sldId id="476" r:id="rId32"/>
    <p:sldId id="311" r:id="rId33"/>
    <p:sldId id="408" r:id="rId34"/>
    <p:sldId id="443" r:id="rId35"/>
    <p:sldId id="445" r:id="rId36"/>
    <p:sldId id="444" r:id="rId37"/>
    <p:sldId id="446" r:id="rId38"/>
    <p:sldId id="447" r:id="rId39"/>
    <p:sldId id="313" r:id="rId40"/>
    <p:sldId id="451" r:id="rId41"/>
    <p:sldId id="517" r:id="rId42"/>
    <p:sldId id="461" r:id="rId43"/>
    <p:sldId id="462" r:id="rId44"/>
    <p:sldId id="463" r:id="rId45"/>
    <p:sldId id="464" r:id="rId46"/>
    <p:sldId id="465" r:id="rId47"/>
    <p:sldId id="466" r:id="rId48"/>
    <p:sldId id="467" r:id="rId49"/>
    <p:sldId id="454" r:id="rId50"/>
    <p:sldId id="453" r:id="rId51"/>
    <p:sldId id="452" r:id="rId52"/>
    <p:sldId id="455" r:id="rId53"/>
    <p:sldId id="456" r:id="rId54"/>
    <p:sldId id="457" r:id="rId55"/>
    <p:sldId id="458" r:id="rId56"/>
    <p:sldId id="459" r:id="rId57"/>
    <p:sldId id="460" r:id="rId58"/>
    <p:sldId id="316" r:id="rId59"/>
    <p:sldId id="413" r:id="rId60"/>
    <p:sldId id="395" r:id="rId61"/>
    <p:sldId id="411" r:id="rId62"/>
    <p:sldId id="412" r:id="rId63"/>
    <p:sldId id="406" r:id="rId64"/>
    <p:sldId id="407" r:id="rId65"/>
    <p:sldId id="394" r:id="rId66"/>
    <p:sldId id="478" r:id="rId67"/>
    <p:sldId id="522" r:id="rId68"/>
    <p:sldId id="515" r:id="rId69"/>
    <p:sldId id="414" r:id="rId70"/>
    <p:sldId id="505" r:id="rId71"/>
    <p:sldId id="506" r:id="rId72"/>
    <p:sldId id="507" r:id="rId73"/>
    <p:sldId id="514" r:id="rId74"/>
    <p:sldId id="508" r:id="rId75"/>
    <p:sldId id="511" r:id="rId76"/>
    <p:sldId id="307" r:id="rId77"/>
    <p:sldId id="504" r:id="rId78"/>
    <p:sldId id="509" r:id="rId79"/>
    <p:sldId id="415" r:id="rId80"/>
    <p:sldId id="510" r:id="rId81"/>
    <p:sldId id="512" r:id="rId82"/>
    <p:sldId id="513" r:id="rId83"/>
    <p:sldId id="396" r:id="rId84"/>
    <p:sldId id="403" r:id="rId85"/>
    <p:sldId id="404" r:id="rId86"/>
    <p:sldId id="397" r:id="rId87"/>
    <p:sldId id="402" r:id="rId88"/>
    <p:sldId id="391" r:id="rId89"/>
    <p:sldId id="417" r:id="rId90"/>
    <p:sldId id="416" r:id="rId91"/>
    <p:sldId id="419" r:id="rId92"/>
    <p:sldId id="418" r:id="rId93"/>
    <p:sldId id="421" r:id="rId94"/>
    <p:sldId id="429" r:id="rId95"/>
    <p:sldId id="428" r:id="rId96"/>
    <p:sldId id="432" r:id="rId97"/>
    <p:sldId id="430" r:id="rId98"/>
    <p:sldId id="433" r:id="rId99"/>
    <p:sldId id="431" r:id="rId100"/>
    <p:sldId id="427" r:id="rId101"/>
    <p:sldId id="426" r:id="rId102"/>
    <p:sldId id="422" r:id="rId103"/>
    <p:sldId id="423" r:id="rId104"/>
    <p:sldId id="420" r:id="rId105"/>
    <p:sldId id="424" r:id="rId106"/>
    <p:sldId id="409" r:id="rId107"/>
    <p:sldId id="425" r:id="rId108"/>
    <p:sldId id="525" r:id="rId109"/>
    <p:sldId id="479" r:id="rId110"/>
    <p:sldId id="484" r:id="rId111"/>
    <p:sldId id="485" r:id="rId112"/>
    <p:sldId id="488" r:id="rId113"/>
    <p:sldId id="483" r:id="rId114"/>
    <p:sldId id="487" r:id="rId115"/>
    <p:sldId id="486" r:id="rId116"/>
    <p:sldId id="481" r:id="rId117"/>
    <p:sldId id="482" r:id="rId118"/>
    <p:sldId id="480" r:id="rId119"/>
    <p:sldId id="400" r:id="rId120"/>
    <p:sldId id="496" r:id="rId121"/>
    <p:sldId id="497" r:id="rId122"/>
    <p:sldId id="498" r:id="rId123"/>
    <p:sldId id="500" r:id="rId124"/>
    <p:sldId id="499" r:id="rId125"/>
    <p:sldId id="501" r:id="rId126"/>
    <p:sldId id="503" r:id="rId127"/>
    <p:sldId id="502" r:id="rId128"/>
    <p:sldId id="490" r:id="rId129"/>
    <p:sldId id="491" r:id="rId130"/>
    <p:sldId id="492" r:id="rId131"/>
    <p:sldId id="493" r:id="rId132"/>
    <p:sldId id="494" r:id="rId133"/>
    <p:sldId id="495" r:id="rId134"/>
    <p:sldId id="399" r:id="rId135"/>
    <p:sldId id="523" r:id="rId136"/>
    <p:sldId id="527" r:id="rId137"/>
    <p:sldId id="518" r:id="rId138"/>
    <p:sldId id="528" r:id="rId139"/>
    <p:sldId id="489" r:id="rId140"/>
    <p:sldId id="526" r:id="rId141"/>
    <p:sldId id="531" r:id="rId142"/>
    <p:sldId id="532" r:id="rId143"/>
    <p:sldId id="533" r:id="rId144"/>
    <p:sldId id="529" r:id="rId145"/>
    <p:sldId id="520" r:id="rId146"/>
    <p:sldId id="524" r:id="rId147"/>
    <p:sldId id="521" r:id="rId148"/>
    <p:sldId id="398" r:id="rId149"/>
    <p:sldId id="519" r:id="rId150"/>
    <p:sldId id="401" r:id="rId151"/>
  </p:sldIdLst>
  <p:sldSz cx="9144000" cy="6858000" type="screen4x3"/>
  <p:notesSz cx="6858000" cy="9144000"/>
  <p:embeddedFontLst>
    <p:embeddedFont>
      <p:font typeface="Calibri" panose="020F0502020204030204" pitchFamily="34" charset="0"/>
      <p:regular r:id="rId153"/>
      <p:bold r:id="rId154"/>
      <p:italic r:id="rId155"/>
      <p:boldItalic r:id="rId1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57" roundtripDataSignature="AMtx7miM8IGbdeEE4xUsHFpm3F+umU06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76438" autoAdjust="0"/>
  </p:normalViewPr>
  <p:slideViewPr>
    <p:cSldViewPr snapToGrid="0">
      <p:cViewPr varScale="1">
        <p:scale>
          <a:sx n="55" d="100"/>
          <a:sy n="55" d="100"/>
        </p:scale>
        <p:origin x="1848" y="66"/>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font" Target="fonts/font2.fntdata"/><Relationship Id="rId159" Type="http://schemas.openxmlformats.org/officeDocument/2006/relationships/viewProps" Target="view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theme" Target="theme/theme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font" Target="fonts/font3.fntdata"/><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font" Target="fonts/font1.fntdata"/><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font" Target="fonts/font4.fntdata"/><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customschemas.google.com/relationships/presentationmetadata" Target="metadata"/><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arketplace.visualstudio.com/items?itemName=MS-vsliveshare.vsliveshar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a:p>
        </p:txBody>
      </p:sp>
    </p:spTree>
    <p:extLst>
      <p:ext uri="{BB962C8B-B14F-4D97-AF65-F5344CB8AC3E}">
        <p14:creationId xmlns:p14="http://schemas.microsoft.com/office/powerpoint/2010/main" val="1953153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7494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9423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69584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1558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0844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36702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03789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62431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3529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09933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99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49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The optimal setup to work in this rhythm is two developers sitting side by side, a single computer with two input devices: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That’s two monitors, two keyboards, and two mice. However, developers may do pairs remotely if they work in a remote environment via tools like </a:t>
            </a:r>
            <a:r>
              <a:rPr lang="en-US" sz="1800" b="0" i="0" u="none" strike="noStrike" cap="none" dirty="0">
                <a:solidFill>
                  <a:srgbClr val="000000"/>
                </a:solidFill>
                <a:effectLst/>
                <a:latin typeface="Arial"/>
                <a:ea typeface="Arial"/>
                <a:cs typeface="Arial"/>
                <a:sym typeface="Arial"/>
                <a:hlinkClick r:id="rId3"/>
              </a:rPr>
              <a:t>Live Share</a:t>
            </a:r>
            <a:r>
              <a:rPr lang="en-US" sz="1800" b="0" i="0" u="none" strike="noStrike" cap="none" dirty="0">
                <a:solidFill>
                  <a:srgbClr val="000000"/>
                </a:solidFill>
                <a:effectLst/>
                <a:latin typeface="Arial"/>
                <a:ea typeface="Arial"/>
                <a:cs typeface="Arial"/>
                <a:sym typeface="Arial"/>
              </a:rPr>
              <a:t> etc.</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3200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53057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9204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8542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5936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8775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79177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26078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0561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946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2081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061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69693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099427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Everything as Code includes system design, also stored as code. In old world IT, infrastructure required specialized skills and physical hardware and cables to be installed. </a:t>
            </a:r>
          </a:p>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Systems were precious or were not touched / updated often as the people who created them no longer work for the company. </a:t>
            </a:r>
          </a:p>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The dawn of cloud computing and cloud native applications has meant it is cheap and easy to spin up virtual infrastructure. </a:t>
            </a:r>
          </a:p>
          <a:p>
            <a:pPr marL="514350" indent="-285750">
              <a:buFont typeface="Arial" panose="020B0604020202020204" pitchFamily="34" charset="0"/>
              <a:buChar char="•"/>
            </a:pPr>
            <a:r>
              <a:rPr lang="en-US" sz="2400" b="0" i="0" u="none" strike="noStrike" cap="none" dirty="0">
                <a:solidFill>
                  <a:srgbClr val="000000"/>
                </a:solidFill>
                <a:effectLst/>
                <a:latin typeface="Arial"/>
                <a:ea typeface="Arial"/>
                <a:cs typeface="Arial"/>
                <a:sym typeface="Arial"/>
              </a:rPr>
              <a:t>By storing the configuration of virtual environments as code, they can be life-cycled and recreated whenever needed.</a:t>
            </a:r>
            <a:endParaRPr lang="fr-FR" sz="2400" b="1" i="0" u="none" strike="noStrike" cap="none" dirty="0">
              <a:solidFill>
                <a:srgbClr val="000000"/>
              </a:solidFill>
              <a:effectLst/>
              <a:latin typeface="Arial"/>
              <a:ea typeface="Arial"/>
              <a:cs typeface="Arial"/>
              <a:sym typeface="Arial"/>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7314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3077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96360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8040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8166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3787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433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21520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112447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It also enables collaboration across all interested parties on a regular basis and facilitates conversation on the future direction of the product.</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78091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51856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b="0" i="0" u="none" strike="noStrike" cap="none" dirty="0">
                <a:solidFill>
                  <a:srgbClr val="000000"/>
                </a:solidFill>
                <a:effectLst/>
                <a:latin typeface="Arial"/>
                <a:ea typeface="Arial"/>
                <a:cs typeface="Arial"/>
                <a:sym typeface="Arial"/>
              </a:rPr>
              <a:t>Use available online tools and emulators where possible.</a:t>
            </a:r>
          </a:p>
          <a:p>
            <a:endParaRPr lang="en-US" sz="1800" b="0" i="0" u="none" strike="noStrike" cap="none" dirty="0">
              <a:solidFill>
                <a:srgbClr val="000000"/>
              </a:solidFill>
              <a:effectLst/>
              <a:latin typeface="Arial"/>
              <a:ea typeface="Arial"/>
              <a:cs typeface="Arial"/>
              <a:sym typeface="Arial"/>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32996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2422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93978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5872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37042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28387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en-US" sz="1800" b="0" i="0" u="none" strike="noStrike" cap="none" dirty="0">
              <a:solidFill>
                <a:srgbClr val="000000"/>
              </a:solidFill>
              <a:effectLst/>
              <a:latin typeface="Arial"/>
              <a:ea typeface="Arial"/>
              <a:cs typeface="Arial"/>
              <a:sym typeface="Arial"/>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1784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a:p>
        </p:txBody>
      </p:sp>
    </p:spTree>
    <p:extLst>
      <p:ext uri="{BB962C8B-B14F-4D97-AF65-F5344CB8AC3E}">
        <p14:creationId xmlns:p14="http://schemas.microsoft.com/office/powerpoint/2010/main" val="41521086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9332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99278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65495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778841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0134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755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0319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515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927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734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9601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92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6552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4995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21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3268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2220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743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6174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745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In the right high-trust culture, organizations can achieve high-velocity, effective work flow by enabling automated self-service platforms and promoting full transparency in work prioritization.</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203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3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2880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7793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0523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179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249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394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946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237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184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6759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0656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3994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5668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6879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1801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805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9656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75057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230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2838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3604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089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54795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6175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236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5847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27412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1797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2341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490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95287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770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8811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3884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CONWAY’S LAW HAS A TREMENDOUS IMPACT ON THE PERFORMANCE OF OUR VALUE STREAM.</a:t>
            </a:r>
            <a:br>
              <a:rPr lang="en-US" dirty="0"/>
            </a:b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0737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803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5975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CONWAY’S LAW HAS A TREMENDOUS IMPACT ON THE PERFORMANCE OF OUR VALUE STREAM.</a:t>
            </a:r>
            <a:br>
              <a:rPr lang="en-US" dirty="0"/>
            </a:b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8376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9196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20658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97453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4324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955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2709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3031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2324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1658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6071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1937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8279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45419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1013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68414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368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25480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Henrik </a:t>
            </a:r>
            <a:r>
              <a:rPr lang="fr-FR" dirty="0" err="1"/>
              <a:t>Kniberg</a:t>
            </a:r>
            <a:r>
              <a:rPr lang="fr-FR" dirty="0"/>
              <a:t> &amp; Anders </a:t>
            </a:r>
            <a:r>
              <a:rPr lang="fr-FR" dirty="0" err="1"/>
              <a:t>Ivarsson</a:t>
            </a:r>
            <a:r>
              <a:rPr lang="fr-FR" dirty="0"/>
              <a:t>, 2012 </a:t>
            </a:r>
          </a:p>
          <a:p>
            <a:pPr marL="0" lvl="0" indent="0" algn="l" rtl="0">
              <a:spcBef>
                <a:spcPts val="0"/>
              </a:spcBef>
              <a:spcAft>
                <a:spcPts val="0"/>
              </a:spcAft>
              <a:buNone/>
            </a:pPr>
            <a:r>
              <a:rPr lang="fr-FR" dirty="0"/>
              <a:t>https://blog.crisp.se/wp-content/uploads/2012/11/SpotifyScaling.pdf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53381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475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0051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4540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1322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1347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8469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0168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5375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554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6741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0170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834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6457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8234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t>
            </a:r>
            <a:r>
              <a:rPr lang="en-US" b="1" dirty="0"/>
              <a:t>2011</a:t>
            </a:r>
            <a:r>
              <a:rPr lang="en-US" dirty="0"/>
              <a:t>: Amazon performs approximately seven thousand deploys per day</a:t>
            </a:r>
          </a:p>
          <a:p>
            <a:pPr marL="0" lvl="0" indent="0" algn="l" rtl="0">
              <a:spcBef>
                <a:spcPts val="0"/>
              </a:spcBef>
              <a:spcAft>
                <a:spcPts val="0"/>
              </a:spcAft>
              <a:buNone/>
            </a:pPr>
            <a:r>
              <a:rPr lang="en-US" dirty="0"/>
              <a:t>•</a:t>
            </a:r>
            <a:r>
              <a:rPr lang="en-US" b="1" dirty="0"/>
              <a:t>2015</a:t>
            </a:r>
            <a:r>
              <a:rPr lang="en-US" dirty="0"/>
              <a:t>: 130,000 deploys per day • ~50 million deploys/year</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2841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00821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68185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845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2205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113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400"/>
              <a:buNone/>
              <a:defRPr sz="4000" b="0"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2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3" name="Google Shape;83;p38"/>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38"/>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3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91" name="Google Shape;91;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2"/>
        <p:cNvGrpSpPr/>
        <p:nvPr/>
      </p:nvGrpSpPr>
      <p:grpSpPr>
        <a:xfrm>
          <a:off x="0" y="0"/>
          <a:ext cx="0" cy="0"/>
          <a:chOff x="0" y="0"/>
          <a:chExt cx="0" cy="0"/>
        </a:xfrm>
      </p:grpSpPr>
      <p:sp>
        <p:nvSpPr>
          <p:cNvPr id="103" name="Google Shape;103;p41"/>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4" name="Google Shape;104;p41"/>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05" name="Google Shape;105;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s">
  <p:cSld name="Two contents">
    <p:spTree>
      <p:nvGrpSpPr>
        <p:cNvPr id="1" name="Shape 114"/>
        <p:cNvGrpSpPr/>
        <p:nvPr/>
      </p:nvGrpSpPr>
      <p:grpSpPr>
        <a:xfrm>
          <a:off x="0" y="0"/>
          <a:ext cx="0" cy="0"/>
          <a:chOff x="0" y="0"/>
          <a:chExt cx="0" cy="0"/>
        </a:xfrm>
      </p:grpSpPr>
      <p:sp>
        <p:nvSpPr>
          <p:cNvPr id="115" name="Google Shape;115;p43"/>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6" name="Google Shape;116;p43"/>
          <p:cNvSpPr txBox="1">
            <a:spLocks noGrp="1"/>
          </p:cNvSpPr>
          <p:nvPr>
            <p:ph type="body" idx="1"/>
          </p:nvPr>
        </p:nvSpPr>
        <p:spPr>
          <a:xfrm>
            <a:off x="457200"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7" name="Google Shape;117;p43"/>
          <p:cNvSpPr txBox="1">
            <a:spLocks noGrp="1"/>
          </p:cNvSpPr>
          <p:nvPr>
            <p:ph type="body" idx="2"/>
          </p:nvPr>
        </p:nvSpPr>
        <p:spPr>
          <a:xfrm>
            <a:off x="4637856"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8" name="Google Shape;118;p4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4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4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4"/>
        <p:cNvGrpSpPr/>
        <p:nvPr/>
      </p:nvGrpSpPr>
      <p:grpSpPr>
        <a:xfrm>
          <a:off x="0" y="0"/>
          <a:ext cx="0" cy="0"/>
          <a:chOff x="0" y="0"/>
          <a:chExt cx="0" cy="0"/>
        </a:xfrm>
      </p:grpSpPr>
      <p:sp>
        <p:nvSpPr>
          <p:cNvPr id="125" name="Google Shape;125;p45"/>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6" name="Google Shape;126;p45"/>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29"/>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2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
        <p:cNvGrpSpPr/>
        <p:nvPr/>
      </p:nvGrpSpPr>
      <p:grpSpPr>
        <a:xfrm>
          <a:off x="0" y="0"/>
          <a:ext cx="0" cy="0"/>
          <a:chOff x="0" y="0"/>
          <a:chExt cx="0" cy="0"/>
        </a:xfrm>
      </p:grpSpPr>
      <p:sp>
        <p:nvSpPr>
          <p:cNvPr id="38" name="Google Shape;38;p31"/>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31"/>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3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
        <p:cNvGrpSpPr/>
        <p:nvPr/>
      </p:nvGrpSpPr>
      <p:grpSpPr>
        <a:xfrm>
          <a:off x="0" y="0"/>
          <a:ext cx="0" cy="0"/>
          <a:chOff x="0" y="0"/>
          <a:chExt cx="0" cy="0"/>
        </a:xfrm>
      </p:grpSpPr>
      <p:sp>
        <p:nvSpPr>
          <p:cNvPr id="44" name="Google Shape;44;p3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32"/>
          <p:cNvSpPr txBox="1">
            <a:spLocks noGrp="1"/>
          </p:cNvSpPr>
          <p:nvPr>
            <p:ph type="body" idx="1"/>
          </p:nvPr>
        </p:nvSpPr>
        <p:spPr>
          <a:xfrm rot="5400000">
            <a:off x="2396331" y="57943"/>
            <a:ext cx="4351337"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3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33"/>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2" name="Google Shape;52;p3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3" name="Google Shape;53;p3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3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3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9" name="Google Shape;59;p3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0" name="Google Shape;60;p3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3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3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9" name="Google Shape;69;p3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4" name="Google Shape;74;p3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5" name="Google Shape;75;p3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3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7" name="Google Shape;77;p3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3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6"/>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2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21" name="Google Shape;21;p2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2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33" name="Google Shape;33;p3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Google Shape;34;p3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3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40"/>
          <p:cNvPicPr preferRelativeResize="0"/>
          <p:nvPr/>
        </p:nvPicPr>
        <p:blipFill rotWithShape="1">
          <a:blip r:embed="rId3">
            <a:alphaModFix/>
          </a:blip>
          <a:srcRect/>
          <a:stretch/>
        </p:blipFill>
        <p:spPr>
          <a:xfrm>
            <a:off x="-125412" y="-171450"/>
            <a:ext cx="9280525" cy="7561262"/>
          </a:xfrm>
          <a:prstGeom prst="rect">
            <a:avLst/>
          </a:prstGeom>
          <a:noFill/>
          <a:ln>
            <a:noFill/>
          </a:ln>
        </p:spPr>
      </p:pic>
      <p:pic>
        <p:nvPicPr>
          <p:cNvPr id="96" name="Google Shape;96;p40" descr="D:\Le sel en +\Realisations\TBWA\120117 Microelectronics\ST_Bloc marque_Qi_H.png"/>
          <p:cNvPicPr preferRelativeResize="0"/>
          <p:nvPr/>
        </p:nvPicPr>
        <p:blipFill rotWithShape="1">
          <a:blip r:embed="rId4">
            <a:alphaModFix/>
          </a:blip>
          <a:srcRect/>
          <a:stretch/>
        </p:blipFill>
        <p:spPr>
          <a:xfrm>
            <a:off x="684212" y="5878512"/>
            <a:ext cx="2447925" cy="790575"/>
          </a:xfrm>
          <a:prstGeom prst="rect">
            <a:avLst/>
          </a:prstGeom>
          <a:noFill/>
          <a:ln>
            <a:noFill/>
          </a:ln>
        </p:spPr>
      </p:pic>
      <p:sp>
        <p:nvSpPr>
          <p:cNvPr id="97" name="Google Shape;97;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98" name="Google Shape;98;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4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10" name="Google Shape;110;p42"/>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 name="Google Shape;111;p4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12" name="Google Shape;112;p4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4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transition>
    <p:wipe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44"/>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3" name="Google Shape;123;p44"/>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6.wmf"/><Relationship Id="rId4" Type="http://schemas.openxmlformats.org/officeDocument/2006/relationships/oleObject" Target="../embeddings/oleObject1.bin"/></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71719" y="3689252"/>
            <a:ext cx="7772400" cy="1757362"/>
          </a:xfrm>
          <a:prstGeom prst="rect">
            <a:avLst/>
          </a:prstGeom>
          <a:noFill/>
          <a:ln>
            <a:noFill/>
          </a:ln>
        </p:spPr>
        <p:txBody>
          <a:bodyPr spcFirstLastPara="1" wrap="square" lIns="91425" tIns="45700" rIns="91425" bIns="45700" anchor="t" anchorCtr="0">
            <a:normAutofit fontScale="90000"/>
          </a:bodyPr>
          <a:lstStyle/>
          <a:p>
            <a:pPr algn="ctr"/>
            <a:r>
              <a:rPr lang="en-US" sz="4900" b="1" dirty="0"/>
              <a:t>DevOps culture</a:t>
            </a:r>
            <a:br>
              <a:rPr lang="en-US" b="1" dirty="0"/>
            </a:br>
            <a:br>
              <a:rPr lang="en-US" dirty="0"/>
            </a:br>
            <a:r>
              <a:rPr lang="en-US" sz="3600" b="1" dirty="0"/>
              <a:t>Organizing DevOps Teams and Architecture According to Conway’s Law</a:t>
            </a:r>
            <a:endParaRPr lang="en-US" dirty="0"/>
          </a:p>
        </p:txBody>
      </p:sp>
    </p:spTree>
    <p:extLst>
      <p:ext uri="{BB962C8B-B14F-4D97-AF65-F5344CB8AC3E}">
        <p14:creationId xmlns:p14="http://schemas.microsoft.com/office/powerpoint/2010/main" val="422769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3: Product</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2F17A7C9-2AB8-49C8-AE46-A6FD6A7DC56A}"/>
              </a:ext>
            </a:extLst>
          </p:cNvPr>
          <p:cNvPicPr>
            <a:picLocks noChangeAspect="1"/>
          </p:cNvPicPr>
          <p:nvPr/>
        </p:nvPicPr>
        <p:blipFill>
          <a:blip r:embed="rId3"/>
          <a:stretch>
            <a:fillRect/>
          </a:stretch>
        </p:blipFill>
        <p:spPr>
          <a:xfrm>
            <a:off x="1604613" y="2184896"/>
            <a:ext cx="6347722" cy="3852347"/>
          </a:xfrm>
          <a:prstGeom prst="rect">
            <a:avLst/>
          </a:prstGeom>
        </p:spPr>
      </p:pic>
      <p:pic>
        <p:nvPicPr>
          <p:cNvPr id="3" name="Picture 2">
            <a:extLst>
              <a:ext uri="{FF2B5EF4-FFF2-40B4-BE49-F238E27FC236}">
                <a16:creationId xmlns:a16="http://schemas.microsoft.com/office/drawing/2014/main" id="{C73296AA-E77E-415F-9462-903AA951A15C}"/>
              </a:ext>
            </a:extLst>
          </p:cNvPr>
          <p:cNvPicPr>
            <a:picLocks noChangeAspect="1"/>
          </p:cNvPicPr>
          <p:nvPr/>
        </p:nvPicPr>
        <p:blipFill>
          <a:blip r:embed="rId4"/>
          <a:stretch>
            <a:fillRect/>
          </a:stretch>
        </p:blipFill>
        <p:spPr>
          <a:xfrm>
            <a:off x="1714500" y="2184896"/>
            <a:ext cx="857370" cy="905001"/>
          </a:xfrm>
          <a:prstGeom prst="rect">
            <a:avLst/>
          </a:prstGeom>
        </p:spPr>
      </p:pic>
    </p:spTree>
    <p:extLst>
      <p:ext uri="{BB962C8B-B14F-4D97-AF65-F5344CB8AC3E}">
        <p14:creationId xmlns:p14="http://schemas.microsoft.com/office/powerpoint/2010/main" val="906084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Standardize Tools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100</a:t>
            </a:fld>
            <a:endParaRPr lang="fr-FR"/>
          </a:p>
        </p:txBody>
      </p:sp>
      <p:pic>
        <p:nvPicPr>
          <p:cNvPr id="2" name="Picture 1">
            <a:extLst>
              <a:ext uri="{FF2B5EF4-FFF2-40B4-BE49-F238E27FC236}">
                <a16:creationId xmlns:a16="http://schemas.microsoft.com/office/drawing/2014/main" id="{2A8290F9-46CB-4DAE-A241-CCCF7393D68B}"/>
              </a:ext>
            </a:extLst>
          </p:cNvPr>
          <p:cNvPicPr>
            <a:picLocks noChangeAspect="1"/>
          </p:cNvPicPr>
          <p:nvPr/>
        </p:nvPicPr>
        <p:blipFill>
          <a:blip r:embed="rId3"/>
          <a:stretch>
            <a:fillRect/>
          </a:stretch>
        </p:blipFill>
        <p:spPr>
          <a:xfrm>
            <a:off x="125132" y="751434"/>
            <a:ext cx="8892034" cy="3418142"/>
          </a:xfrm>
          <a:prstGeom prst="rect">
            <a:avLst/>
          </a:prstGeom>
        </p:spPr>
      </p:pic>
    </p:spTree>
    <p:extLst>
      <p:ext uri="{BB962C8B-B14F-4D97-AF65-F5344CB8AC3E}">
        <p14:creationId xmlns:p14="http://schemas.microsoft.com/office/powerpoint/2010/main" val="848963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43584" y="3887588"/>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Culture Foundation</a:t>
            </a:r>
          </a:p>
        </p:txBody>
      </p:sp>
    </p:spTree>
    <p:extLst>
      <p:ext uri="{BB962C8B-B14F-4D97-AF65-F5344CB8AC3E}">
        <p14:creationId xmlns:p14="http://schemas.microsoft.com/office/powerpoint/2010/main" val="3912480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fr-FR" sz="4000" b="1" dirty="0" err="1">
                <a:solidFill>
                  <a:schemeClr val="bg1"/>
                </a:solidFill>
              </a:rPr>
              <a:t>Core</a:t>
            </a:r>
            <a:r>
              <a:rPr lang="fr-FR" sz="4000" b="1" dirty="0">
                <a:solidFill>
                  <a:schemeClr val="bg1"/>
                </a:solidFill>
              </a:rPr>
              <a:t> DevOps Practices </a:t>
            </a:r>
            <a:endParaRPr lang="en-US" sz="4000" b="1" kern="1200" dirty="0">
              <a:solidFill>
                <a:schemeClr val="bg1"/>
              </a:solidFill>
              <a:latin typeface="+mj-lt"/>
              <a:ea typeface="+mj-ea"/>
              <a:cs typeface="+mj-cs"/>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102</a:t>
            </a:fld>
            <a:endParaRPr lang="fr-FR"/>
          </a:p>
        </p:txBody>
      </p:sp>
      <p:graphicFrame>
        <p:nvGraphicFramePr>
          <p:cNvPr id="2" name="Table 3">
            <a:extLst>
              <a:ext uri="{FF2B5EF4-FFF2-40B4-BE49-F238E27FC236}">
                <a16:creationId xmlns:a16="http://schemas.microsoft.com/office/drawing/2014/main" id="{3DC621C6-3A8B-4A55-9199-CF7E00266B57}"/>
              </a:ext>
            </a:extLst>
          </p:cNvPr>
          <p:cNvGraphicFramePr>
            <a:graphicFrameLocks noGrp="1"/>
          </p:cNvGraphicFramePr>
          <p:nvPr>
            <p:extLst>
              <p:ext uri="{D42A27DB-BD31-4B8C-83A1-F6EECF244321}">
                <p14:modId xmlns:p14="http://schemas.microsoft.com/office/powerpoint/2010/main" val="2760938026"/>
              </p:ext>
            </p:extLst>
          </p:nvPr>
        </p:nvGraphicFramePr>
        <p:xfrm>
          <a:off x="2776" y="264630"/>
          <a:ext cx="9136856" cy="4242246"/>
        </p:xfrm>
        <a:graphic>
          <a:graphicData uri="http://schemas.openxmlformats.org/drawingml/2006/table">
            <a:tbl>
              <a:tblPr firstRow="1" bandRow="1">
                <a:tableStyleId>{5C22544A-7EE6-4342-B048-85BDC9FD1C3A}</a:tableStyleId>
              </a:tblPr>
              <a:tblGrid>
                <a:gridCol w="2284214">
                  <a:extLst>
                    <a:ext uri="{9D8B030D-6E8A-4147-A177-3AD203B41FA5}">
                      <a16:colId xmlns:a16="http://schemas.microsoft.com/office/drawing/2014/main" val="1581157227"/>
                    </a:ext>
                  </a:extLst>
                </a:gridCol>
                <a:gridCol w="2284214">
                  <a:extLst>
                    <a:ext uri="{9D8B030D-6E8A-4147-A177-3AD203B41FA5}">
                      <a16:colId xmlns:a16="http://schemas.microsoft.com/office/drawing/2014/main" val="2153195930"/>
                    </a:ext>
                  </a:extLst>
                </a:gridCol>
                <a:gridCol w="2284214">
                  <a:extLst>
                    <a:ext uri="{9D8B030D-6E8A-4147-A177-3AD203B41FA5}">
                      <a16:colId xmlns:a16="http://schemas.microsoft.com/office/drawing/2014/main" val="2777918497"/>
                    </a:ext>
                  </a:extLst>
                </a:gridCol>
                <a:gridCol w="2284214">
                  <a:extLst>
                    <a:ext uri="{9D8B030D-6E8A-4147-A177-3AD203B41FA5}">
                      <a16:colId xmlns:a16="http://schemas.microsoft.com/office/drawing/2014/main" val="1028296422"/>
                    </a:ext>
                  </a:extLst>
                </a:gridCol>
              </a:tblGrid>
              <a:tr h="643996">
                <a:tc>
                  <a:txBody>
                    <a:bodyPr/>
                    <a:lstStyle/>
                    <a:p>
                      <a:pPr algn="ctr"/>
                      <a:r>
                        <a:rPr lang="fr-FR" sz="1400" dirty="0"/>
                        <a:t>Discovery Practices </a:t>
                      </a:r>
                    </a:p>
                  </a:txBody>
                  <a:tcPr/>
                </a:tc>
                <a:tc>
                  <a:txBody>
                    <a:bodyPr/>
                    <a:lstStyle/>
                    <a:p>
                      <a:pPr algn="ctr"/>
                      <a:r>
                        <a:rPr lang="fr-FR" sz="1400" dirty="0"/>
                        <a:t>Delivery Practices </a:t>
                      </a:r>
                    </a:p>
                  </a:txBody>
                  <a:tcPr/>
                </a:tc>
                <a:tc>
                  <a:txBody>
                    <a:bodyPr/>
                    <a:lstStyle/>
                    <a:p>
                      <a:pPr algn="ctr"/>
                      <a:r>
                        <a:rPr lang="fr-FR" sz="1400" dirty="0"/>
                        <a:t>Culture of Collaboration practices</a:t>
                      </a:r>
                    </a:p>
                  </a:txBody>
                  <a:tcPr/>
                </a:tc>
                <a:tc>
                  <a:txBody>
                    <a:bodyPr/>
                    <a:lstStyle/>
                    <a:p>
                      <a:pPr algn="ctr"/>
                      <a:r>
                        <a:rPr lang="fr-FR" sz="1400" dirty="0" err="1"/>
                        <a:t>Technical</a:t>
                      </a:r>
                      <a:r>
                        <a:rPr lang="fr-FR" sz="1400" dirty="0"/>
                        <a:t> Practices </a:t>
                      </a:r>
                    </a:p>
                  </a:txBody>
                  <a:tcPr/>
                </a:tc>
                <a:extLst>
                  <a:ext uri="{0D108BD9-81ED-4DB2-BD59-A6C34878D82A}">
                    <a16:rowId xmlns:a16="http://schemas.microsoft.com/office/drawing/2014/main" val="977090021"/>
                  </a:ext>
                </a:extLst>
              </a:tr>
              <a:tr h="512386">
                <a:tc>
                  <a:txBody>
                    <a:bodyPr/>
                    <a:lstStyle/>
                    <a:p>
                      <a:r>
                        <a:rPr lang="fr-FR" dirty="0"/>
                        <a:t>Impact Mapping</a:t>
                      </a:r>
                    </a:p>
                  </a:txBody>
                  <a:tcPr/>
                </a:tc>
                <a:tc>
                  <a:txBody>
                    <a:bodyPr/>
                    <a:lstStyle/>
                    <a:p>
                      <a:r>
                        <a:rPr lang="fr-FR" dirty="0"/>
                        <a:t>Kanban</a:t>
                      </a:r>
                    </a:p>
                  </a:txBody>
                  <a:tcPr/>
                </a:tc>
                <a:tc>
                  <a:txBody>
                    <a:bodyPr/>
                    <a:lstStyle/>
                    <a:p>
                      <a:r>
                        <a:rPr lang="fr-FR" dirty="0"/>
                        <a:t>Social </a:t>
                      </a:r>
                      <a:r>
                        <a:rPr lang="fr-FR" dirty="0" err="1"/>
                        <a:t>Contracting</a:t>
                      </a:r>
                      <a:r>
                        <a:rPr lang="fr-FR" dirty="0"/>
                        <a:t> </a:t>
                      </a:r>
                    </a:p>
                  </a:txBody>
                  <a:tcPr/>
                </a:tc>
                <a:tc>
                  <a:txBody>
                    <a:bodyPr/>
                    <a:lstStyle/>
                    <a:p>
                      <a:r>
                        <a:rPr lang="fr-FR" dirty="0"/>
                        <a:t>Infrastructure as Code </a:t>
                      </a:r>
                    </a:p>
                  </a:txBody>
                  <a:tcPr/>
                </a:tc>
                <a:extLst>
                  <a:ext uri="{0D108BD9-81ED-4DB2-BD59-A6C34878D82A}">
                    <a16:rowId xmlns:a16="http://schemas.microsoft.com/office/drawing/2014/main" val="3139878263"/>
                  </a:ext>
                </a:extLst>
              </a:tr>
              <a:tr h="512386">
                <a:tc>
                  <a:txBody>
                    <a:bodyPr/>
                    <a:lstStyle/>
                    <a:p>
                      <a:r>
                        <a:rPr lang="fr-FR" dirty="0"/>
                        <a:t>Event </a:t>
                      </a:r>
                      <a:r>
                        <a:rPr lang="fr-FR" dirty="0" err="1"/>
                        <a:t>Storming</a:t>
                      </a:r>
                      <a:endParaRPr lang="fr-FR" dirty="0"/>
                    </a:p>
                  </a:txBody>
                  <a:tcPr/>
                </a:tc>
                <a:tc>
                  <a:txBody>
                    <a:bodyPr/>
                    <a:lstStyle/>
                    <a:p>
                      <a:r>
                        <a:rPr lang="fr-FR" dirty="0"/>
                        <a:t>Scrum</a:t>
                      </a:r>
                    </a:p>
                  </a:txBody>
                  <a:tcPr/>
                </a:tc>
                <a:tc>
                  <a:txBody>
                    <a:bodyPr/>
                    <a:lstStyle/>
                    <a:p>
                      <a:r>
                        <a:rPr lang="fr-FR" dirty="0"/>
                        <a:t>Team Sentiment</a:t>
                      </a:r>
                    </a:p>
                  </a:txBody>
                  <a:tcPr/>
                </a:tc>
                <a:tc>
                  <a:txBody>
                    <a:bodyPr/>
                    <a:lstStyle/>
                    <a:p>
                      <a:r>
                        <a:rPr lang="fr-FR" dirty="0" err="1"/>
                        <a:t>Continuous</a:t>
                      </a:r>
                      <a:r>
                        <a:rPr lang="fr-FR" dirty="0"/>
                        <a:t> </a:t>
                      </a:r>
                      <a:r>
                        <a:rPr lang="fr-FR" dirty="0" err="1"/>
                        <a:t>Integration</a:t>
                      </a:r>
                      <a:endParaRPr lang="fr-FR" dirty="0"/>
                    </a:p>
                  </a:txBody>
                  <a:tcPr/>
                </a:tc>
                <a:extLst>
                  <a:ext uri="{0D108BD9-81ED-4DB2-BD59-A6C34878D82A}">
                    <a16:rowId xmlns:a16="http://schemas.microsoft.com/office/drawing/2014/main" val="2811620028"/>
                  </a:ext>
                </a:extLst>
              </a:tr>
              <a:tr h="512386">
                <a:tc>
                  <a:txBody>
                    <a:bodyPr/>
                    <a:lstStyle/>
                    <a:p>
                      <a:r>
                        <a:rPr lang="fr-FR" dirty="0"/>
                        <a:t>Value Stream Mapping</a:t>
                      </a:r>
                    </a:p>
                  </a:txBody>
                  <a:tcPr/>
                </a:tc>
                <a:tc>
                  <a:txBody>
                    <a:bodyPr/>
                    <a:lstStyle/>
                    <a:p>
                      <a:r>
                        <a:rPr lang="fr-FR" dirty="0"/>
                        <a:t>Visualisation of </a:t>
                      </a:r>
                      <a:r>
                        <a:rPr lang="fr-FR" dirty="0" err="1"/>
                        <a:t>work</a:t>
                      </a:r>
                      <a:endParaRPr lang="fr-FR" dirty="0"/>
                    </a:p>
                  </a:txBody>
                  <a:tcPr/>
                </a:tc>
                <a:tc>
                  <a:txBody>
                    <a:bodyPr/>
                    <a:lstStyle/>
                    <a:p>
                      <a:r>
                        <a:rPr lang="fr-FR" dirty="0" err="1"/>
                        <a:t>Realtime</a:t>
                      </a:r>
                      <a:r>
                        <a:rPr lang="fr-FR" dirty="0"/>
                        <a:t> </a:t>
                      </a:r>
                      <a:r>
                        <a:rPr lang="fr-FR" dirty="0" err="1"/>
                        <a:t>Retrospectives</a:t>
                      </a:r>
                      <a:endParaRPr lang="fr-FR" dirty="0"/>
                    </a:p>
                  </a:txBody>
                  <a:tcPr/>
                </a:tc>
                <a:tc>
                  <a:txBody>
                    <a:bodyPr/>
                    <a:lstStyle/>
                    <a:p>
                      <a:r>
                        <a:rPr lang="fr-FR" dirty="0" err="1"/>
                        <a:t>Continuous</a:t>
                      </a:r>
                      <a:r>
                        <a:rPr lang="fr-FR" dirty="0"/>
                        <a:t> Delivery</a:t>
                      </a:r>
                    </a:p>
                  </a:txBody>
                  <a:tcPr/>
                </a:tc>
                <a:extLst>
                  <a:ext uri="{0D108BD9-81ED-4DB2-BD59-A6C34878D82A}">
                    <a16:rowId xmlns:a16="http://schemas.microsoft.com/office/drawing/2014/main" val="2962574992"/>
                  </a:ext>
                </a:extLst>
              </a:tr>
              <a:tr h="512386">
                <a:tc>
                  <a:txBody>
                    <a:bodyPr/>
                    <a:lstStyle/>
                    <a:p>
                      <a:r>
                        <a:rPr lang="fr-FR" dirty="0" err="1"/>
                        <a:t>Metrics</a:t>
                      </a:r>
                      <a:r>
                        <a:rPr lang="fr-FR" dirty="0"/>
                        <a:t> </a:t>
                      </a:r>
                      <a:r>
                        <a:rPr lang="fr-FR" dirty="0" err="1"/>
                        <a:t>Based</a:t>
                      </a:r>
                      <a:r>
                        <a:rPr lang="fr-FR" dirty="0"/>
                        <a:t> Process Mapping </a:t>
                      </a:r>
                    </a:p>
                  </a:txBody>
                  <a:tcPr/>
                </a:tc>
                <a:tc>
                  <a:txBody>
                    <a:bodyPr/>
                    <a:lstStyle/>
                    <a:p>
                      <a:r>
                        <a:rPr lang="fr-FR" dirty="0" err="1"/>
                        <a:t>Burnup</a:t>
                      </a:r>
                      <a:r>
                        <a:rPr lang="fr-FR" dirty="0"/>
                        <a:t>/ </a:t>
                      </a:r>
                      <a:r>
                        <a:rPr lang="fr-FR" dirty="0" err="1"/>
                        <a:t>Burndown</a:t>
                      </a:r>
                      <a:endParaRPr lang="fr-FR" dirty="0"/>
                    </a:p>
                  </a:txBody>
                  <a:tcPr/>
                </a:tc>
                <a:tc>
                  <a:txBody>
                    <a:bodyPr/>
                    <a:lstStyle/>
                    <a:p>
                      <a:r>
                        <a:rPr lang="fr-FR" dirty="0" err="1"/>
                        <a:t>Backlogs</a:t>
                      </a:r>
                      <a:endParaRPr lang="fr-FR" dirty="0"/>
                    </a:p>
                  </a:txBody>
                  <a:tcPr/>
                </a:tc>
                <a:tc>
                  <a:txBody>
                    <a:bodyPr/>
                    <a:lstStyle/>
                    <a:p>
                      <a:r>
                        <a:rPr lang="fr-FR" dirty="0"/>
                        <a:t>Test Automation </a:t>
                      </a:r>
                    </a:p>
                  </a:txBody>
                  <a:tcPr/>
                </a:tc>
                <a:extLst>
                  <a:ext uri="{0D108BD9-81ED-4DB2-BD59-A6C34878D82A}">
                    <a16:rowId xmlns:a16="http://schemas.microsoft.com/office/drawing/2014/main" val="118453308"/>
                  </a:ext>
                </a:extLst>
              </a:tr>
              <a:tr h="512386">
                <a:tc>
                  <a:txBody>
                    <a:bodyPr/>
                    <a:lstStyle/>
                    <a:p>
                      <a:endParaRPr lang="fr-FR"/>
                    </a:p>
                  </a:txBody>
                  <a:tcPr/>
                </a:tc>
                <a:tc>
                  <a:txBody>
                    <a:bodyPr/>
                    <a:lstStyle/>
                    <a:p>
                      <a:r>
                        <a:rPr lang="fr-FR" dirty="0" err="1"/>
                        <a:t>Retrospectives</a:t>
                      </a:r>
                      <a:r>
                        <a:rPr lang="fr-FR" dirty="0"/>
                        <a:t> </a:t>
                      </a:r>
                    </a:p>
                  </a:txBody>
                  <a:tcPr/>
                </a:tc>
                <a:tc>
                  <a:txBody>
                    <a:bodyPr/>
                    <a:lstStyle/>
                    <a:p>
                      <a:r>
                        <a:rPr lang="fr-FR" dirty="0" err="1"/>
                        <a:t>Pairing</a:t>
                      </a:r>
                      <a:endParaRPr lang="fr-FR" dirty="0"/>
                    </a:p>
                  </a:txBody>
                  <a:tcPr/>
                </a:tc>
                <a:tc>
                  <a:txBody>
                    <a:bodyPr/>
                    <a:lstStyle/>
                    <a:p>
                      <a:r>
                        <a:rPr lang="fr-FR" dirty="0"/>
                        <a:t>Test Driven Development</a:t>
                      </a:r>
                    </a:p>
                  </a:txBody>
                  <a:tcPr/>
                </a:tc>
                <a:extLst>
                  <a:ext uri="{0D108BD9-81ED-4DB2-BD59-A6C34878D82A}">
                    <a16:rowId xmlns:a16="http://schemas.microsoft.com/office/drawing/2014/main" val="74068624"/>
                  </a:ext>
                </a:extLst>
              </a:tr>
              <a:tr h="512386">
                <a:tc>
                  <a:txBody>
                    <a:bodyPr/>
                    <a:lstStyle/>
                    <a:p>
                      <a:endParaRPr lang="fr-FR"/>
                    </a:p>
                  </a:txBody>
                  <a:tcPr/>
                </a:tc>
                <a:tc>
                  <a:txBody>
                    <a:bodyPr/>
                    <a:lstStyle/>
                    <a:p>
                      <a:r>
                        <a:rPr lang="fr-FR" dirty="0" err="1"/>
                        <a:t>Definitions</a:t>
                      </a:r>
                      <a:r>
                        <a:rPr lang="fr-FR" dirty="0"/>
                        <a:t> of </a:t>
                      </a:r>
                      <a:r>
                        <a:rPr lang="fr-FR" dirty="0" err="1"/>
                        <a:t>Ready</a:t>
                      </a:r>
                      <a:r>
                        <a:rPr lang="fr-FR" dirty="0"/>
                        <a:t> &amp; </a:t>
                      </a:r>
                      <a:r>
                        <a:rPr lang="fr-FR" dirty="0" err="1"/>
                        <a:t>Done</a:t>
                      </a:r>
                      <a:endParaRPr lang="fr-FR" dirty="0"/>
                    </a:p>
                  </a:txBody>
                  <a:tcPr/>
                </a:tc>
                <a:tc>
                  <a:txBody>
                    <a:bodyPr/>
                    <a:lstStyle/>
                    <a:p>
                      <a:r>
                        <a:rPr lang="fr-FR" dirty="0"/>
                        <a:t>Mobbing</a:t>
                      </a:r>
                    </a:p>
                  </a:txBody>
                  <a:tcPr/>
                </a:tc>
                <a:tc>
                  <a:txBody>
                    <a:bodyPr/>
                    <a:lstStyle/>
                    <a:p>
                      <a:endParaRPr lang="fr-FR"/>
                    </a:p>
                  </a:txBody>
                  <a:tcPr/>
                </a:tc>
                <a:extLst>
                  <a:ext uri="{0D108BD9-81ED-4DB2-BD59-A6C34878D82A}">
                    <a16:rowId xmlns:a16="http://schemas.microsoft.com/office/drawing/2014/main" val="1537285801"/>
                  </a:ext>
                </a:extLst>
              </a:tr>
              <a:tr h="512386">
                <a:tc>
                  <a:txBody>
                    <a:bodyPr/>
                    <a:lstStyle/>
                    <a:p>
                      <a:endParaRPr lang="fr-FR"/>
                    </a:p>
                  </a:txBody>
                  <a:tcPr/>
                </a:tc>
                <a:tc>
                  <a:txBody>
                    <a:bodyPr/>
                    <a:lstStyle/>
                    <a:p>
                      <a:r>
                        <a:rPr lang="fr-FR" dirty="0"/>
                        <a:t>Estimation</a:t>
                      </a: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3198617970"/>
                  </a:ext>
                </a:extLst>
              </a:tr>
            </a:tbl>
          </a:graphicData>
        </a:graphic>
      </p:graphicFrame>
    </p:spTree>
    <p:extLst>
      <p:ext uri="{BB962C8B-B14F-4D97-AF65-F5344CB8AC3E}">
        <p14:creationId xmlns:p14="http://schemas.microsoft.com/office/powerpoint/2010/main" val="37821549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Pairing and mobbing: </a:t>
            </a:r>
            <a:br>
              <a:rPr lang="en-US" b="1" dirty="0"/>
            </a:br>
            <a:br>
              <a:rPr lang="en-US" b="1" dirty="0"/>
            </a:br>
            <a:r>
              <a:rPr lang="en-US" b="1" dirty="0"/>
              <a:t>Discuss and experience 3 foundational practices</a:t>
            </a:r>
          </a:p>
        </p:txBody>
      </p:sp>
    </p:spTree>
    <p:extLst>
      <p:ext uri="{BB962C8B-B14F-4D97-AF65-F5344CB8AC3E}">
        <p14:creationId xmlns:p14="http://schemas.microsoft.com/office/powerpoint/2010/main" val="28922477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5686561"/>
            <a:ext cx="8354891" cy="791241"/>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700" b="1" kern="1200" dirty="0">
                <a:solidFill>
                  <a:schemeClr val="bg1"/>
                </a:solidFill>
                <a:latin typeface="+mj-lt"/>
                <a:ea typeface="+mj-ea"/>
                <a:cs typeface="+mj-cs"/>
              </a:rPr>
              <a:t>Pair programming</a:t>
            </a:r>
            <a:br>
              <a:rPr lang="en-US" sz="4700" b="1" kern="1200" dirty="0">
                <a:solidFill>
                  <a:schemeClr val="bg1"/>
                </a:solidFill>
                <a:latin typeface="+mj-lt"/>
                <a:ea typeface="+mj-ea"/>
                <a:cs typeface="+mj-cs"/>
              </a:rPr>
            </a:br>
            <a:br>
              <a:rPr lang="en-US" sz="2200" b="1" kern="1200" dirty="0">
                <a:solidFill>
                  <a:schemeClr val="bg1"/>
                </a:solidFill>
                <a:latin typeface="+mj-lt"/>
                <a:ea typeface="+mj-ea"/>
                <a:cs typeface="+mj-cs"/>
              </a:rPr>
            </a:br>
            <a:r>
              <a:rPr lang="en-US" sz="4700" b="1" kern="1200" dirty="0">
                <a:solidFill>
                  <a:schemeClr val="bg1"/>
                </a:solidFill>
                <a:latin typeface="+mj-lt"/>
                <a:ea typeface="+mj-ea"/>
                <a:cs typeface="+mj-cs"/>
              </a:rPr>
              <a:t>can be slow and frustrating</a:t>
            </a:r>
          </a:p>
        </p:txBody>
      </p:sp>
      <p:pic>
        <p:nvPicPr>
          <p:cNvPr id="2" name="Picture 1">
            <a:extLst>
              <a:ext uri="{FF2B5EF4-FFF2-40B4-BE49-F238E27FC236}">
                <a16:creationId xmlns:a16="http://schemas.microsoft.com/office/drawing/2014/main" id="{6D84108A-2454-47B3-AC4C-320F26B77807}"/>
              </a:ext>
            </a:extLst>
          </p:cNvPr>
          <p:cNvPicPr>
            <a:picLocks noChangeAspect="1"/>
          </p:cNvPicPr>
          <p:nvPr/>
        </p:nvPicPr>
        <p:blipFill>
          <a:blip r:embed="rId3"/>
          <a:stretch>
            <a:fillRect/>
          </a:stretch>
        </p:blipFill>
        <p:spPr>
          <a:xfrm>
            <a:off x="1657350" y="63709"/>
            <a:ext cx="5829299" cy="4517707"/>
          </a:xfrm>
          <a:prstGeom prst="rect">
            <a:avLst/>
          </a:prstGeom>
        </p:spPr>
      </p:pic>
      <p:cxnSp>
        <p:nvCxnSpPr>
          <p:cNvPr id="162" name="Straight Connector 16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6848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21115" y="5660759"/>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Pair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Why use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105</a:t>
            </a:fld>
            <a:endParaRPr lang="fr-FR"/>
          </a:p>
        </p:txBody>
      </p:sp>
      <p:sp>
        <p:nvSpPr>
          <p:cNvPr id="27" name="Rectangle: Rounded Corners 26">
            <a:extLst>
              <a:ext uri="{FF2B5EF4-FFF2-40B4-BE49-F238E27FC236}">
                <a16:creationId xmlns:a16="http://schemas.microsoft.com/office/drawing/2014/main" id="{D3307F70-8051-4CC5-8465-809ED4DF044B}"/>
              </a:ext>
            </a:extLst>
          </p:cNvPr>
          <p:cNvSpPr/>
          <p:nvPr/>
        </p:nvSpPr>
        <p:spPr>
          <a:xfrm>
            <a:off x="284358" y="259647"/>
            <a:ext cx="4007047" cy="12502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Enable knowledge sharing between team members.</a:t>
            </a:r>
          </a:p>
        </p:txBody>
      </p:sp>
      <p:sp>
        <p:nvSpPr>
          <p:cNvPr id="28" name="Rectangle: Rounded Corners 27">
            <a:extLst>
              <a:ext uri="{FF2B5EF4-FFF2-40B4-BE49-F238E27FC236}">
                <a16:creationId xmlns:a16="http://schemas.microsoft.com/office/drawing/2014/main" id="{5EC21457-DF3E-4BAE-A06B-2C01A0A69D31}"/>
              </a:ext>
            </a:extLst>
          </p:cNvPr>
          <p:cNvSpPr/>
          <p:nvPr/>
        </p:nvSpPr>
        <p:spPr>
          <a:xfrm>
            <a:off x="933451" y="1947580"/>
            <a:ext cx="7277098" cy="95424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Increased quality of work as it is reviewed and improved simultaneously.</a:t>
            </a:r>
          </a:p>
        </p:txBody>
      </p:sp>
      <p:sp>
        <p:nvSpPr>
          <p:cNvPr id="29" name="Rectangle: Rounded Corners 28">
            <a:extLst>
              <a:ext uri="{FF2B5EF4-FFF2-40B4-BE49-F238E27FC236}">
                <a16:creationId xmlns:a16="http://schemas.microsoft.com/office/drawing/2014/main" id="{B467B354-3931-45B7-926E-E2EBE3E1EB78}"/>
              </a:ext>
            </a:extLst>
          </p:cNvPr>
          <p:cNvSpPr/>
          <p:nvPr/>
        </p:nvSpPr>
        <p:spPr>
          <a:xfrm>
            <a:off x="4949420" y="238051"/>
            <a:ext cx="3787607" cy="12502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Building of trust between team members.</a:t>
            </a:r>
          </a:p>
        </p:txBody>
      </p:sp>
      <p:sp>
        <p:nvSpPr>
          <p:cNvPr id="30" name="Rectangle: Rounded Corners 29">
            <a:extLst>
              <a:ext uri="{FF2B5EF4-FFF2-40B4-BE49-F238E27FC236}">
                <a16:creationId xmlns:a16="http://schemas.microsoft.com/office/drawing/2014/main" id="{A62F0D68-FA16-40C5-BB4A-983936AE6214}"/>
              </a:ext>
            </a:extLst>
          </p:cNvPr>
          <p:cNvSpPr/>
          <p:nvPr/>
        </p:nvSpPr>
        <p:spPr>
          <a:xfrm>
            <a:off x="267096" y="3276101"/>
            <a:ext cx="8546836" cy="125134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It is not for:</a:t>
            </a:r>
          </a:p>
          <a:p>
            <a:endParaRPr lang="en-US" sz="1100" b="1" dirty="0"/>
          </a:p>
          <a:p>
            <a:r>
              <a:rPr lang="en-US" sz="2000" b="1" dirty="0"/>
              <a:t>Teaching domain, Mentorship, Showing code, Getting confirmation or  Finding bugs</a:t>
            </a:r>
          </a:p>
        </p:txBody>
      </p:sp>
    </p:spTree>
    <p:extLst>
      <p:ext uri="{BB962C8B-B14F-4D97-AF65-F5344CB8AC3E}">
        <p14:creationId xmlns:p14="http://schemas.microsoft.com/office/powerpoint/2010/main" val="22505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randombar(horizontal)">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21115" y="5660759"/>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Pair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How to do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106</a:t>
            </a:fld>
            <a:endParaRPr lang="fr-FR"/>
          </a:p>
        </p:txBody>
      </p:sp>
      <p:sp>
        <p:nvSpPr>
          <p:cNvPr id="27" name="Rectangle: Rounded Corners 26">
            <a:extLst>
              <a:ext uri="{FF2B5EF4-FFF2-40B4-BE49-F238E27FC236}">
                <a16:creationId xmlns:a16="http://schemas.microsoft.com/office/drawing/2014/main" id="{D3307F70-8051-4CC5-8465-809ED4DF044B}"/>
              </a:ext>
            </a:extLst>
          </p:cNvPr>
          <p:cNvSpPr/>
          <p:nvPr/>
        </p:nvSpPr>
        <p:spPr>
          <a:xfrm>
            <a:off x="284358" y="101988"/>
            <a:ext cx="8344494" cy="89240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team member behind the keyboard and mouse is the driver. </a:t>
            </a:r>
          </a:p>
          <a:p>
            <a:r>
              <a:rPr lang="en-US" sz="2000" b="1" dirty="0"/>
              <a:t>The driver is focused on performing the actual work.</a:t>
            </a:r>
          </a:p>
        </p:txBody>
      </p:sp>
      <p:sp>
        <p:nvSpPr>
          <p:cNvPr id="29" name="Rectangle: Rounded Corners 28">
            <a:extLst>
              <a:ext uri="{FF2B5EF4-FFF2-40B4-BE49-F238E27FC236}">
                <a16:creationId xmlns:a16="http://schemas.microsoft.com/office/drawing/2014/main" id="{B467B354-3931-45B7-926E-E2EBE3E1EB78}"/>
              </a:ext>
            </a:extLst>
          </p:cNvPr>
          <p:cNvSpPr/>
          <p:nvPr/>
        </p:nvSpPr>
        <p:spPr>
          <a:xfrm>
            <a:off x="302584" y="1124439"/>
            <a:ext cx="8307219" cy="104283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other team member is the navigator or observer. </a:t>
            </a:r>
          </a:p>
          <a:p>
            <a:r>
              <a:rPr lang="en-US" sz="2000" b="1" dirty="0"/>
              <a:t>The navigator is focused on the strategic outcome of the work being performed.</a:t>
            </a:r>
          </a:p>
        </p:txBody>
      </p:sp>
      <p:sp>
        <p:nvSpPr>
          <p:cNvPr id="31" name="Rectangle: Rounded Corners 30">
            <a:extLst>
              <a:ext uri="{FF2B5EF4-FFF2-40B4-BE49-F238E27FC236}">
                <a16:creationId xmlns:a16="http://schemas.microsoft.com/office/drawing/2014/main" id="{609969A1-D643-40F3-8E55-66ADAD43325C}"/>
              </a:ext>
            </a:extLst>
          </p:cNvPr>
          <p:cNvSpPr/>
          <p:nvPr/>
        </p:nvSpPr>
        <p:spPr>
          <a:xfrm>
            <a:off x="296667" y="2289049"/>
            <a:ext cx="8307219" cy="67452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navigator reviews the work being performed by the driver as it is done.</a:t>
            </a:r>
          </a:p>
        </p:txBody>
      </p:sp>
      <p:sp>
        <p:nvSpPr>
          <p:cNvPr id="32" name="Rectangle: Rounded Corners 31">
            <a:extLst>
              <a:ext uri="{FF2B5EF4-FFF2-40B4-BE49-F238E27FC236}">
                <a16:creationId xmlns:a16="http://schemas.microsoft.com/office/drawing/2014/main" id="{D6D7A953-3C31-4AF7-ADC6-8F3A926AB430}"/>
              </a:ext>
            </a:extLst>
          </p:cNvPr>
          <p:cNvSpPr/>
          <p:nvPr/>
        </p:nvSpPr>
        <p:spPr>
          <a:xfrm>
            <a:off x="313635" y="3135867"/>
            <a:ext cx="8344494" cy="67452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While reviewing, the navigator keeps in mind the end goal and ensures the current task is working towards it.</a:t>
            </a:r>
          </a:p>
        </p:txBody>
      </p:sp>
      <p:sp>
        <p:nvSpPr>
          <p:cNvPr id="33" name="Rectangle: Rounded Corners 32">
            <a:extLst>
              <a:ext uri="{FF2B5EF4-FFF2-40B4-BE49-F238E27FC236}">
                <a16:creationId xmlns:a16="http://schemas.microsoft.com/office/drawing/2014/main" id="{EB0EF854-CAE8-406B-9D23-D93446384236}"/>
              </a:ext>
            </a:extLst>
          </p:cNvPr>
          <p:cNvSpPr/>
          <p:nvPr/>
        </p:nvSpPr>
        <p:spPr>
          <a:xfrm>
            <a:off x="340021" y="3959159"/>
            <a:ext cx="8344494" cy="67452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Switch the roles often, for example every 15 minutes, for the team members to experience the different aspects of the work.</a:t>
            </a:r>
          </a:p>
        </p:txBody>
      </p:sp>
    </p:spTree>
    <p:extLst>
      <p:ext uri="{BB962C8B-B14F-4D97-AF65-F5344CB8AC3E}">
        <p14:creationId xmlns:p14="http://schemas.microsoft.com/office/powerpoint/2010/main" val="354968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P spid="32" grpId="0" animBg="1"/>
      <p:bldP spid="3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21115" y="5660759"/>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Pair programming with A</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107</a:t>
            </a:fld>
            <a:endParaRPr lang="fr-FR"/>
          </a:p>
        </p:txBody>
      </p:sp>
      <p:pic>
        <p:nvPicPr>
          <p:cNvPr id="2" name="Picture 1">
            <a:extLst>
              <a:ext uri="{FF2B5EF4-FFF2-40B4-BE49-F238E27FC236}">
                <a16:creationId xmlns:a16="http://schemas.microsoft.com/office/drawing/2014/main" id="{DF686A0A-F276-4B6F-A61C-09CC483C85E0}"/>
              </a:ext>
            </a:extLst>
          </p:cNvPr>
          <p:cNvPicPr>
            <a:picLocks noChangeAspect="1"/>
          </p:cNvPicPr>
          <p:nvPr/>
        </p:nvPicPr>
        <p:blipFill>
          <a:blip r:embed="rId3"/>
          <a:stretch>
            <a:fillRect/>
          </a:stretch>
        </p:blipFill>
        <p:spPr>
          <a:xfrm>
            <a:off x="2775" y="46350"/>
            <a:ext cx="9165431" cy="6822858"/>
          </a:xfrm>
          <a:prstGeom prst="rect">
            <a:avLst/>
          </a:prstGeom>
        </p:spPr>
      </p:pic>
    </p:spTree>
    <p:extLst>
      <p:ext uri="{BB962C8B-B14F-4D97-AF65-F5344CB8AC3E}">
        <p14:creationId xmlns:p14="http://schemas.microsoft.com/office/powerpoint/2010/main" val="9945535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38" name="Rectangle 13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200" b="1" kern="1200" dirty="0">
                <a:solidFill>
                  <a:schemeClr val="bg1"/>
                </a:solidFill>
              </a:rPr>
              <a:t>Ping-Pong Programming</a:t>
            </a:r>
            <a:endParaRPr lang="en-US" sz="2900" b="1" kern="1200" dirty="0">
              <a:solidFill>
                <a:srgbClr val="FFFFFF"/>
              </a:solidFill>
              <a:latin typeface="+mj-lt"/>
              <a:ea typeface="+mj-ea"/>
              <a:cs typeface="+mj-cs"/>
            </a:endParaRPr>
          </a:p>
        </p:txBody>
      </p:sp>
      <p:pic>
        <p:nvPicPr>
          <p:cNvPr id="23554" name="Picture 2">
            <a:extLst>
              <a:ext uri="{FF2B5EF4-FFF2-40B4-BE49-F238E27FC236}">
                <a16:creationId xmlns:a16="http://schemas.microsoft.com/office/drawing/2014/main" id="{12BE7D3C-08EF-44D9-B18D-038AED731C7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70707" y="366999"/>
            <a:ext cx="5285663" cy="3224253"/>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108</a:t>
            </a:fld>
            <a:endParaRPr lang="fr-FR"/>
          </a:p>
        </p:txBody>
      </p:sp>
      <p:sp>
        <p:nvSpPr>
          <p:cNvPr id="29" name="Rectangle: Rounded Corners 28">
            <a:extLst>
              <a:ext uri="{FF2B5EF4-FFF2-40B4-BE49-F238E27FC236}">
                <a16:creationId xmlns:a16="http://schemas.microsoft.com/office/drawing/2014/main" id="{8AB485C4-F5BA-49BF-BC76-FCC74F6AF2C0}"/>
              </a:ext>
            </a:extLst>
          </p:cNvPr>
          <p:cNvSpPr/>
          <p:nvPr/>
        </p:nvSpPr>
        <p:spPr>
          <a:xfrm>
            <a:off x="3806442" y="3821726"/>
            <a:ext cx="5109618" cy="26692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Ping-Pong Programming (aka. Ping-Pong Pair Programming) is a kind of Pair Programming that TDD (Test Driven Development) is included while in practice.</a:t>
            </a:r>
          </a:p>
        </p:txBody>
      </p:sp>
    </p:spTree>
    <p:extLst>
      <p:ext uri="{BB962C8B-B14F-4D97-AF65-F5344CB8AC3E}">
        <p14:creationId xmlns:p14="http://schemas.microsoft.com/office/powerpoint/2010/main" val="137880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996310" y="5920816"/>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Ping-Pong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Why use it?</a:t>
            </a:r>
            <a:br>
              <a:rPr lang="en-US" sz="4000" b="1" kern="1200" dirty="0">
                <a:solidFill>
                  <a:schemeClr val="bg1"/>
                </a:solidFill>
                <a:latin typeface="+mj-lt"/>
                <a:ea typeface="+mj-ea"/>
                <a:cs typeface="+mj-cs"/>
              </a:rPr>
            </a:br>
            <a:endParaRPr lang="en-US" sz="4000" b="1" kern="1200" dirty="0">
              <a:solidFill>
                <a:schemeClr val="bg1"/>
              </a:solidFill>
              <a:latin typeface="+mj-lt"/>
              <a:ea typeface="+mj-ea"/>
              <a:cs typeface="+mj-cs"/>
            </a:endParaRP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109</a:t>
            </a:fld>
            <a:endParaRPr lang="fr-FR"/>
          </a:p>
        </p:txBody>
      </p:sp>
      <p:sp>
        <p:nvSpPr>
          <p:cNvPr id="27" name="Rectangle: Rounded Corners 26">
            <a:extLst>
              <a:ext uri="{FF2B5EF4-FFF2-40B4-BE49-F238E27FC236}">
                <a16:creationId xmlns:a16="http://schemas.microsoft.com/office/drawing/2014/main" id="{097C5F0E-27BF-495C-A865-26535B8F5FDE}"/>
              </a:ext>
            </a:extLst>
          </p:cNvPr>
          <p:cNvSpPr/>
          <p:nvPr/>
        </p:nvSpPr>
        <p:spPr>
          <a:xfrm>
            <a:off x="274354" y="112733"/>
            <a:ext cx="4572678"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Easier to find the rhythm of the development flow which can be a problem when it comes to switching pairs.</a:t>
            </a:r>
          </a:p>
        </p:txBody>
      </p:sp>
      <p:sp>
        <p:nvSpPr>
          <p:cNvPr id="28" name="Rectangle: Rounded Corners 27">
            <a:extLst>
              <a:ext uri="{FF2B5EF4-FFF2-40B4-BE49-F238E27FC236}">
                <a16:creationId xmlns:a16="http://schemas.microsoft.com/office/drawing/2014/main" id="{CEE731DB-BF04-41E4-B5A0-92B43CB27B8D}"/>
              </a:ext>
            </a:extLst>
          </p:cNvPr>
          <p:cNvSpPr/>
          <p:nvPr/>
        </p:nvSpPr>
        <p:spPr>
          <a:xfrm>
            <a:off x="254765" y="1742764"/>
            <a:ext cx="4572678"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 much smaller problem space needs to be managed, so this enables developers to sync with the flow quicker than other styles.</a:t>
            </a:r>
          </a:p>
        </p:txBody>
      </p:sp>
      <p:sp>
        <p:nvSpPr>
          <p:cNvPr id="29" name="Rectangle: Rounded Corners 28">
            <a:extLst>
              <a:ext uri="{FF2B5EF4-FFF2-40B4-BE49-F238E27FC236}">
                <a16:creationId xmlns:a16="http://schemas.microsoft.com/office/drawing/2014/main" id="{CE67F7FE-53B1-4F5A-B05D-0C733066959D}"/>
              </a:ext>
            </a:extLst>
          </p:cNvPr>
          <p:cNvSpPr/>
          <p:nvPr/>
        </p:nvSpPr>
        <p:spPr>
          <a:xfrm>
            <a:off x="263785" y="3418298"/>
            <a:ext cx="8660668" cy="124997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Avoids mismatched pair issues -like one developer knows more than the other- as each developer takes turns writing tests and making them pass.</a:t>
            </a:r>
          </a:p>
        </p:txBody>
      </p:sp>
      <p:sp>
        <p:nvSpPr>
          <p:cNvPr id="30" name="Rectangle: Rounded Corners 29">
            <a:extLst>
              <a:ext uri="{FF2B5EF4-FFF2-40B4-BE49-F238E27FC236}">
                <a16:creationId xmlns:a16="http://schemas.microsoft.com/office/drawing/2014/main" id="{D8EE10BB-6600-4FCF-B394-C55FFFAE155D}"/>
              </a:ext>
            </a:extLst>
          </p:cNvPr>
          <p:cNvSpPr/>
          <p:nvPr/>
        </p:nvSpPr>
        <p:spPr>
          <a:xfrm>
            <a:off x="5027468" y="1748745"/>
            <a:ext cx="3899977"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work is gamified, so it puts another kind of motivation for developers.</a:t>
            </a:r>
          </a:p>
        </p:txBody>
      </p:sp>
      <p:sp>
        <p:nvSpPr>
          <p:cNvPr id="31" name="Rectangle: Rounded Corners 30">
            <a:extLst>
              <a:ext uri="{FF2B5EF4-FFF2-40B4-BE49-F238E27FC236}">
                <a16:creationId xmlns:a16="http://schemas.microsoft.com/office/drawing/2014/main" id="{D90D04CF-F1B0-4DC8-98D0-A7491A989874}"/>
              </a:ext>
            </a:extLst>
          </p:cNvPr>
          <p:cNvSpPr/>
          <p:nvPr/>
        </p:nvSpPr>
        <p:spPr>
          <a:xfrm>
            <a:off x="5006292" y="88204"/>
            <a:ext cx="3899977"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TDD !!</a:t>
            </a:r>
          </a:p>
        </p:txBody>
      </p:sp>
    </p:spTree>
    <p:extLst>
      <p:ext uri="{BB962C8B-B14F-4D97-AF65-F5344CB8AC3E}">
        <p14:creationId xmlns:p14="http://schemas.microsoft.com/office/powerpoint/2010/main" val="370561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X: Adaptive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CCF5FBC-22A8-4F3C-B373-863BB724CE12}"/>
              </a:ext>
            </a:extLst>
          </p:cNvPr>
          <p:cNvPicPr>
            <a:picLocks noChangeAspect="1"/>
          </p:cNvPicPr>
          <p:nvPr/>
        </p:nvPicPr>
        <p:blipFill>
          <a:blip r:embed="rId3"/>
          <a:stretch>
            <a:fillRect/>
          </a:stretch>
        </p:blipFill>
        <p:spPr>
          <a:xfrm>
            <a:off x="1483060" y="2424105"/>
            <a:ext cx="5942308" cy="3981053"/>
          </a:xfrm>
          <a:prstGeom prst="rect">
            <a:avLst/>
          </a:prstGeom>
        </p:spPr>
      </p:pic>
      <p:pic>
        <p:nvPicPr>
          <p:cNvPr id="3" name="Picture 2">
            <a:extLst>
              <a:ext uri="{FF2B5EF4-FFF2-40B4-BE49-F238E27FC236}">
                <a16:creationId xmlns:a16="http://schemas.microsoft.com/office/drawing/2014/main" id="{DA822DC5-6D2D-4C67-B3BE-0D3A51EAE3A5}"/>
              </a:ext>
            </a:extLst>
          </p:cNvPr>
          <p:cNvPicPr>
            <a:picLocks noChangeAspect="1"/>
          </p:cNvPicPr>
          <p:nvPr/>
        </p:nvPicPr>
        <p:blipFill>
          <a:blip r:embed="rId4"/>
          <a:stretch>
            <a:fillRect/>
          </a:stretch>
        </p:blipFill>
        <p:spPr>
          <a:xfrm>
            <a:off x="1483060" y="2424105"/>
            <a:ext cx="654212" cy="668749"/>
          </a:xfrm>
          <a:prstGeom prst="rect">
            <a:avLst/>
          </a:prstGeom>
        </p:spPr>
      </p:pic>
    </p:spTree>
    <p:extLst>
      <p:ext uri="{BB962C8B-B14F-4D97-AF65-F5344CB8AC3E}">
        <p14:creationId xmlns:p14="http://schemas.microsoft.com/office/powerpoint/2010/main" val="40758829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900" b="1" kern="1200" dirty="0">
                <a:solidFill>
                  <a:srgbClr val="FFFFFF"/>
                </a:solidFill>
                <a:latin typeface="+mj-lt"/>
                <a:ea typeface="+mj-ea"/>
                <a:cs typeface="+mj-cs"/>
              </a:rPr>
              <a:t>Ping-Pong Programming</a:t>
            </a:r>
            <a:br>
              <a:rPr lang="en-US" sz="2900" b="1" kern="1200" dirty="0">
                <a:solidFill>
                  <a:srgbClr val="FFFFFF"/>
                </a:solidFill>
                <a:latin typeface="+mj-lt"/>
                <a:ea typeface="+mj-ea"/>
                <a:cs typeface="+mj-cs"/>
              </a:rPr>
            </a:br>
            <a:br>
              <a:rPr lang="en-US" sz="2900" b="1" kern="1200" dirty="0">
                <a:solidFill>
                  <a:srgbClr val="FFFFFF"/>
                </a:solidFill>
                <a:latin typeface="+mj-lt"/>
                <a:ea typeface="+mj-ea"/>
                <a:cs typeface="+mj-cs"/>
              </a:rPr>
            </a:br>
            <a:br>
              <a:rPr lang="en-US" sz="2900" b="1" kern="1200" dirty="0">
                <a:solidFill>
                  <a:srgbClr val="FFFFFF"/>
                </a:solidFill>
                <a:latin typeface="+mj-lt"/>
                <a:ea typeface="+mj-ea"/>
                <a:cs typeface="+mj-cs"/>
              </a:rPr>
            </a:br>
            <a:r>
              <a:rPr lang="en-US" sz="2900" b="1" kern="1200" dirty="0">
                <a:solidFill>
                  <a:srgbClr val="FFFFFF"/>
                </a:solidFill>
                <a:latin typeface="+mj-lt"/>
                <a:ea typeface="+mj-ea"/>
                <a:cs typeface="+mj-cs"/>
              </a:rPr>
              <a:t>How to do it?</a:t>
            </a:r>
          </a:p>
        </p:txBody>
      </p:sp>
      <p:pic>
        <p:nvPicPr>
          <p:cNvPr id="27" name="Picture 2">
            <a:extLst>
              <a:ext uri="{FF2B5EF4-FFF2-40B4-BE49-F238E27FC236}">
                <a16:creationId xmlns:a16="http://schemas.microsoft.com/office/drawing/2014/main" id="{04CB1B8C-D07B-4966-A8EC-B9F18A6637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00324" y="457133"/>
            <a:ext cx="5543676" cy="5944959"/>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110</a:t>
            </a:fld>
            <a:endParaRPr lang="fr-FR"/>
          </a:p>
        </p:txBody>
      </p:sp>
    </p:spTree>
    <p:extLst>
      <p:ext uri="{BB962C8B-B14F-4D97-AF65-F5344CB8AC3E}">
        <p14:creationId xmlns:p14="http://schemas.microsoft.com/office/powerpoint/2010/main" val="38838044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63257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Mob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What is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111</a:t>
            </a:fld>
            <a:endParaRPr lang="fr-FR"/>
          </a:p>
        </p:txBody>
      </p:sp>
      <p:sp>
        <p:nvSpPr>
          <p:cNvPr id="2" name="Rectangle: Rounded Corners 1">
            <a:extLst>
              <a:ext uri="{FF2B5EF4-FFF2-40B4-BE49-F238E27FC236}">
                <a16:creationId xmlns:a16="http://schemas.microsoft.com/office/drawing/2014/main" id="{011AAAEE-9833-4EC6-A984-1B88D751089C}"/>
              </a:ext>
            </a:extLst>
          </p:cNvPr>
          <p:cNvSpPr/>
          <p:nvPr/>
        </p:nvSpPr>
        <p:spPr>
          <a:xfrm>
            <a:off x="5302649" y="147950"/>
            <a:ext cx="3419071"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Like pair programming but with the whole team.</a:t>
            </a:r>
            <a:endParaRPr lang="fr-FR" sz="2400" b="1" dirty="0"/>
          </a:p>
        </p:txBody>
      </p:sp>
      <p:sp>
        <p:nvSpPr>
          <p:cNvPr id="27" name="Rectangle: Rounded Corners 26">
            <a:extLst>
              <a:ext uri="{FF2B5EF4-FFF2-40B4-BE49-F238E27FC236}">
                <a16:creationId xmlns:a16="http://schemas.microsoft.com/office/drawing/2014/main" id="{B8FDEE7C-B37F-46F3-9E32-2908D182A95B}"/>
              </a:ext>
            </a:extLst>
          </p:cNvPr>
          <p:cNvSpPr/>
          <p:nvPr/>
        </p:nvSpPr>
        <p:spPr>
          <a:xfrm>
            <a:off x="274354" y="112733"/>
            <a:ext cx="4572678" cy="15107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Mob programming is a practice where the whole team comes together to implement a feature or piece of functionality.</a:t>
            </a:r>
          </a:p>
        </p:txBody>
      </p:sp>
      <p:sp>
        <p:nvSpPr>
          <p:cNvPr id="28" name="Rectangle: Rounded Corners 27">
            <a:extLst>
              <a:ext uri="{FF2B5EF4-FFF2-40B4-BE49-F238E27FC236}">
                <a16:creationId xmlns:a16="http://schemas.microsoft.com/office/drawing/2014/main" id="{209BDAAB-306B-4E02-B189-10BC83808349}"/>
              </a:ext>
            </a:extLst>
          </p:cNvPr>
          <p:cNvSpPr/>
          <p:nvPr/>
        </p:nvSpPr>
        <p:spPr>
          <a:xfrm>
            <a:off x="256889" y="1802823"/>
            <a:ext cx="8464831" cy="110768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This practice can also be used as Mob learning when you quickly want to share new information that everyone in the team needs.</a:t>
            </a:r>
          </a:p>
        </p:txBody>
      </p:sp>
      <p:sp>
        <p:nvSpPr>
          <p:cNvPr id="31" name="Rectangle: Rounded Corners 30">
            <a:extLst>
              <a:ext uri="{FF2B5EF4-FFF2-40B4-BE49-F238E27FC236}">
                <a16:creationId xmlns:a16="http://schemas.microsoft.com/office/drawing/2014/main" id="{64CF7618-B067-40D6-9FB4-A0F9017D9561}"/>
              </a:ext>
            </a:extLst>
          </p:cNvPr>
          <p:cNvSpPr/>
          <p:nvPr/>
        </p:nvSpPr>
        <p:spPr>
          <a:xfrm>
            <a:off x="253466" y="3176629"/>
            <a:ext cx="8464831" cy="151074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 Ensures the whole team understands how a specific feature is implemented or problem is solved.</a:t>
            </a:r>
          </a:p>
          <a:p>
            <a:endParaRPr lang="en-US" sz="1200" b="1" dirty="0"/>
          </a:p>
          <a:p>
            <a:r>
              <a:rPr lang="en-US" sz="2000" b="1" dirty="0"/>
              <a:t>- It can also be a quick way to onboard new team members.</a:t>
            </a:r>
          </a:p>
        </p:txBody>
      </p:sp>
    </p:spTree>
    <p:extLst>
      <p:ext uri="{BB962C8B-B14F-4D97-AF65-F5344CB8AC3E}">
        <p14:creationId xmlns:p14="http://schemas.microsoft.com/office/powerpoint/2010/main" val="15207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randombar(horizontal)">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P spid="28" grpId="0" animBg="1"/>
      <p:bldP spid="3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63257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Mob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How to do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112</a:t>
            </a:fld>
            <a:endParaRPr lang="fr-FR"/>
          </a:p>
        </p:txBody>
      </p:sp>
      <p:pic>
        <p:nvPicPr>
          <p:cNvPr id="17410" name="Picture 2">
            <a:extLst>
              <a:ext uri="{FF2B5EF4-FFF2-40B4-BE49-F238E27FC236}">
                <a16:creationId xmlns:a16="http://schemas.microsoft.com/office/drawing/2014/main" id="{04B3FC8E-E273-4FDF-A39C-C128467CE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4" y="81509"/>
            <a:ext cx="8160542" cy="456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464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63257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Mob Programming</a:t>
            </a:r>
            <a:br>
              <a:rPr lang="en-US" sz="4000" b="1" kern="1200" dirty="0">
                <a:solidFill>
                  <a:schemeClr val="bg1"/>
                </a:solidFill>
                <a:latin typeface="+mj-lt"/>
                <a:ea typeface="+mj-ea"/>
                <a:cs typeface="+mj-cs"/>
              </a:rPr>
            </a:br>
            <a:br>
              <a:rPr lang="en-US" sz="4000" b="1" kern="1200" dirty="0">
                <a:solidFill>
                  <a:schemeClr val="bg1"/>
                </a:solidFill>
                <a:latin typeface="+mj-lt"/>
                <a:ea typeface="+mj-ea"/>
                <a:cs typeface="+mj-cs"/>
              </a:rPr>
            </a:br>
            <a:r>
              <a:rPr lang="en-US" sz="4000" b="1" kern="1200" dirty="0">
                <a:solidFill>
                  <a:schemeClr val="bg1"/>
                </a:solidFill>
                <a:latin typeface="+mj-lt"/>
                <a:ea typeface="+mj-ea"/>
                <a:cs typeface="+mj-cs"/>
              </a:rPr>
              <a:t>How to do it?</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113</a:t>
            </a:fld>
            <a:endParaRPr lang="fr-FR"/>
          </a:p>
        </p:txBody>
      </p:sp>
      <p:sp>
        <p:nvSpPr>
          <p:cNvPr id="2" name="Rectangle: Rounded Corners 1">
            <a:extLst>
              <a:ext uri="{FF2B5EF4-FFF2-40B4-BE49-F238E27FC236}">
                <a16:creationId xmlns:a16="http://schemas.microsoft.com/office/drawing/2014/main" id="{011AAAEE-9833-4EC6-A984-1B88D751089C}"/>
              </a:ext>
            </a:extLst>
          </p:cNvPr>
          <p:cNvSpPr/>
          <p:nvPr/>
        </p:nvSpPr>
        <p:spPr>
          <a:xfrm>
            <a:off x="207966" y="380167"/>
            <a:ext cx="8681635" cy="1078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Have one team member driving a laptop that is connected to a large screen or projector.</a:t>
            </a:r>
          </a:p>
        </p:txBody>
      </p:sp>
      <p:sp>
        <p:nvSpPr>
          <p:cNvPr id="28" name="Rectangle: Rounded Corners 27">
            <a:extLst>
              <a:ext uri="{FF2B5EF4-FFF2-40B4-BE49-F238E27FC236}">
                <a16:creationId xmlns:a16="http://schemas.microsoft.com/office/drawing/2014/main" id="{0522E1CF-4054-411B-9C20-493F2077B9DE}"/>
              </a:ext>
            </a:extLst>
          </p:cNvPr>
          <p:cNvSpPr/>
          <p:nvPr/>
        </p:nvSpPr>
        <p:spPr>
          <a:xfrm>
            <a:off x="187012" y="1794330"/>
            <a:ext cx="8720447" cy="144220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The person behind the keyboard and mouse is usually called “</a:t>
            </a:r>
            <a:r>
              <a:rPr lang="en-US" sz="2200" b="1" dirty="0">
                <a:solidFill>
                  <a:srgbClr val="C00000"/>
                </a:solidFill>
              </a:rPr>
              <a:t>Driver</a:t>
            </a:r>
            <a:r>
              <a:rPr lang="en-US" sz="2200" b="1" dirty="0"/>
              <a:t>” and the others would be “</a:t>
            </a:r>
            <a:r>
              <a:rPr lang="en-US" sz="2200" b="1" dirty="0">
                <a:solidFill>
                  <a:srgbClr val="C00000"/>
                </a:solidFill>
              </a:rPr>
              <a:t>Navigators</a:t>
            </a:r>
            <a:r>
              <a:rPr lang="en-US" sz="2200" b="1" dirty="0"/>
              <a:t>”.</a:t>
            </a:r>
          </a:p>
        </p:txBody>
      </p:sp>
      <p:sp>
        <p:nvSpPr>
          <p:cNvPr id="30" name="Rectangle: Rounded Corners 29">
            <a:extLst>
              <a:ext uri="{FF2B5EF4-FFF2-40B4-BE49-F238E27FC236}">
                <a16:creationId xmlns:a16="http://schemas.microsoft.com/office/drawing/2014/main" id="{4B191CD2-B8B9-4370-B636-F41CAAE2BFE0}"/>
              </a:ext>
            </a:extLst>
          </p:cNvPr>
          <p:cNvSpPr/>
          <p:nvPr/>
        </p:nvSpPr>
        <p:spPr>
          <a:xfrm>
            <a:off x="187012" y="3547373"/>
            <a:ext cx="8702589" cy="11640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The whole team then implement the feature together by talking through the development together.</a:t>
            </a:r>
          </a:p>
        </p:txBody>
      </p:sp>
      <p:pic>
        <p:nvPicPr>
          <p:cNvPr id="18434" name="Picture 2">
            <a:extLst>
              <a:ext uri="{FF2B5EF4-FFF2-40B4-BE49-F238E27FC236}">
                <a16:creationId xmlns:a16="http://schemas.microsoft.com/office/drawing/2014/main" id="{8DDC1643-9C34-4C8A-ACAD-8E32D83D2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 y="-6706"/>
            <a:ext cx="9166687" cy="686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47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8434"/>
                                        </p:tgtEl>
                                        <p:attrNameLst>
                                          <p:attrName>style.visibility</p:attrName>
                                        </p:attrNameLst>
                                      </p:cBhvr>
                                      <p:to>
                                        <p:strVal val="visible"/>
                                      </p:to>
                                    </p:set>
                                    <p:animEffect transition="in" filter="randombar(horizontal)">
                                      <p:cBhvr>
                                        <p:cTn id="25"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P spid="3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Service model and technical practices</a:t>
            </a:r>
          </a:p>
        </p:txBody>
      </p:sp>
    </p:spTree>
    <p:extLst>
      <p:ext uri="{BB962C8B-B14F-4D97-AF65-F5344CB8AC3E}">
        <p14:creationId xmlns:p14="http://schemas.microsoft.com/office/powerpoint/2010/main" val="9926466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95683" y="5846596"/>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Service Model</a:t>
            </a:r>
            <a:br>
              <a:rPr lang="en-US" b="1" dirty="0">
                <a:solidFill>
                  <a:schemeClr val="bg1"/>
                </a:solidFill>
                <a:latin typeface="+mn-lt"/>
              </a:rPr>
            </a:br>
            <a:r>
              <a:rPr lang="en-US" b="1" dirty="0">
                <a:solidFill>
                  <a:schemeClr val="bg1"/>
                </a:solidFill>
                <a:latin typeface="+mn-lt"/>
              </a:rPr>
              <a:t> </a:t>
            </a:r>
            <a:br>
              <a:rPr lang="en-US" b="1" dirty="0">
                <a:solidFill>
                  <a:schemeClr val="bg1"/>
                </a:solidFill>
                <a:latin typeface="+mn-lt"/>
              </a:rPr>
            </a:br>
            <a:r>
              <a:rPr lang="en-US" b="1" dirty="0">
                <a:solidFill>
                  <a:schemeClr val="bg1"/>
                </a:solidFill>
                <a:latin typeface="+mn-lt"/>
              </a:rPr>
              <a:t>The Old Way: Assembly Line IT</a:t>
            </a:r>
            <a:br>
              <a:rPr lang="en-US" b="1" dirty="0">
                <a:solidFill>
                  <a:schemeClr val="bg1"/>
                </a:solidFill>
                <a:latin typeface="+mn-lt"/>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115</a:t>
            </a:fld>
            <a:endParaRPr lang="fr-FR"/>
          </a:p>
        </p:txBody>
      </p:sp>
      <p:pic>
        <p:nvPicPr>
          <p:cNvPr id="2" name="Picture 1">
            <a:extLst>
              <a:ext uri="{FF2B5EF4-FFF2-40B4-BE49-F238E27FC236}">
                <a16:creationId xmlns:a16="http://schemas.microsoft.com/office/drawing/2014/main" id="{4B544D7E-123B-4AF6-9138-1891EE564BFF}"/>
              </a:ext>
            </a:extLst>
          </p:cNvPr>
          <p:cNvPicPr>
            <a:picLocks noChangeAspect="1"/>
          </p:cNvPicPr>
          <p:nvPr/>
        </p:nvPicPr>
        <p:blipFill>
          <a:blip r:embed="rId3"/>
          <a:stretch>
            <a:fillRect/>
          </a:stretch>
        </p:blipFill>
        <p:spPr>
          <a:xfrm>
            <a:off x="7445" y="525103"/>
            <a:ext cx="9136555" cy="4008108"/>
          </a:xfrm>
          <a:prstGeom prst="rect">
            <a:avLst/>
          </a:prstGeom>
        </p:spPr>
      </p:pic>
    </p:spTree>
    <p:extLst>
      <p:ext uri="{BB962C8B-B14F-4D97-AF65-F5344CB8AC3E}">
        <p14:creationId xmlns:p14="http://schemas.microsoft.com/office/powerpoint/2010/main" val="13505646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95683" y="5846596"/>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Model 1: “Legacy”</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116</a:t>
            </a:fld>
            <a:endParaRPr lang="fr-FR"/>
          </a:p>
        </p:txBody>
      </p:sp>
      <p:pic>
        <p:nvPicPr>
          <p:cNvPr id="3" name="Picture 2">
            <a:extLst>
              <a:ext uri="{FF2B5EF4-FFF2-40B4-BE49-F238E27FC236}">
                <a16:creationId xmlns:a16="http://schemas.microsoft.com/office/drawing/2014/main" id="{EFC584AD-EACD-4F64-A4F0-8C763558EFA7}"/>
              </a:ext>
            </a:extLst>
          </p:cNvPr>
          <p:cNvPicPr>
            <a:picLocks noChangeAspect="1"/>
          </p:cNvPicPr>
          <p:nvPr/>
        </p:nvPicPr>
        <p:blipFill>
          <a:blip r:embed="rId3"/>
          <a:stretch>
            <a:fillRect/>
          </a:stretch>
        </p:blipFill>
        <p:spPr>
          <a:xfrm>
            <a:off x="-37370" y="585443"/>
            <a:ext cx="9181369" cy="3968256"/>
          </a:xfrm>
          <a:prstGeom prst="rect">
            <a:avLst/>
          </a:prstGeom>
        </p:spPr>
      </p:pic>
    </p:spTree>
    <p:extLst>
      <p:ext uri="{BB962C8B-B14F-4D97-AF65-F5344CB8AC3E}">
        <p14:creationId xmlns:p14="http://schemas.microsoft.com/office/powerpoint/2010/main" val="15261144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52367" y="5619569"/>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Each Server Built This Way is A “Pet”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117</a:t>
            </a:fld>
            <a:endParaRPr lang="fr-FR"/>
          </a:p>
        </p:txBody>
      </p:sp>
      <p:pic>
        <p:nvPicPr>
          <p:cNvPr id="2" name="Picture 1">
            <a:extLst>
              <a:ext uri="{FF2B5EF4-FFF2-40B4-BE49-F238E27FC236}">
                <a16:creationId xmlns:a16="http://schemas.microsoft.com/office/drawing/2014/main" id="{AA6BF3BB-30E3-4187-B341-2145B3D5FB7B}"/>
              </a:ext>
            </a:extLst>
          </p:cNvPr>
          <p:cNvPicPr>
            <a:picLocks noChangeAspect="1"/>
          </p:cNvPicPr>
          <p:nvPr/>
        </p:nvPicPr>
        <p:blipFill>
          <a:blip r:embed="rId3"/>
          <a:stretch>
            <a:fillRect/>
          </a:stretch>
        </p:blipFill>
        <p:spPr>
          <a:xfrm>
            <a:off x="-5960" y="336861"/>
            <a:ext cx="9176093" cy="4109016"/>
          </a:xfrm>
          <a:prstGeom prst="rect">
            <a:avLst/>
          </a:prstGeom>
        </p:spPr>
      </p:pic>
    </p:spTree>
    <p:extLst>
      <p:ext uri="{BB962C8B-B14F-4D97-AF65-F5344CB8AC3E}">
        <p14:creationId xmlns:p14="http://schemas.microsoft.com/office/powerpoint/2010/main" val="31333095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352367" y="5619569"/>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Model 2: Robotics Factory IT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118</a:t>
            </a:fld>
            <a:endParaRPr lang="fr-FR"/>
          </a:p>
        </p:txBody>
      </p:sp>
      <p:pic>
        <p:nvPicPr>
          <p:cNvPr id="2" name="Picture 1">
            <a:extLst>
              <a:ext uri="{FF2B5EF4-FFF2-40B4-BE49-F238E27FC236}">
                <a16:creationId xmlns:a16="http://schemas.microsoft.com/office/drawing/2014/main" id="{2A2B911B-4002-4569-BDB8-96AE51E6FA2C}"/>
              </a:ext>
            </a:extLst>
          </p:cNvPr>
          <p:cNvPicPr>
            <a:picLocks noChangeAspect="1"/>
          </p:cNvPicPr>
          <p:nvPr/>
        </p:nvPicPr>
        <p:blipFill>
          <a:blip r:embed="rId3"/>
          <a:stretch>
            <a:fillRect/>
          </a:stretch>
        </p:blipFill>
        <p:spPr>
          <a:xfrm>
            <a:off x="-5959" y="398700"/>
            <a:ext cx="9174248" cy="4047176"/>
          </a:xfrm>
          <a:prstGeom prst="rect">
            <a:avLst/>
          </a:prstGeom>
        </p:spPr>
      </p:pic>
    </p:spTree>
    <p:extLst>
      <p:ext uri="{BB962C8B-B14F-4D97-AF65-F5344CB8AC3E}">
        <p14:creationId xmlns:p14="http://schemas.microsoft.com/office/powerpoint/2010/main" val="1222767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Every Server is Just Another Part of the Herd</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119</a:t>
            </a:fld>
            <a:endParaRPr lang="fr-FR"/>
          </a:p>
        </p:txBody>
      </p:sp>
      <p:pic>
        <p:nvPicPr>
          <p:cNvPr id="3" name="Picture 2">
            <a:extLst>
              <a:ext uri="{FF2B5EF4-FFF2-40B4-BE49-F238E27FC236}">
                <a16:creationId xmlns:a16="http://schemas.microsoft.com/office/drawing/2014/main" id="{26E7DDEC-4F6A-4624-84C6-77A81ED80576}"/>
              </a:ext>
            </a:extLst>
          </p:cNvPr>
          <p:cNvPicPr>
            <a:picLocks noChangeAspect="1"/>
          </p:cNvPicPr>
          <p:nvPr/>
        </p:nvPicPr>
        <p:blipFill>
          <a:blip r:embed="rId3"/>
          <a:stretch>
            <a:fillRect/>
          </a:stretch>
        </p:blipFill>
        <p:spPr>
          <a:xfrm>
            <a:off x="68518" y="636754"/>
            <a:ext cx="9006962" cy="3663049"/>
          </a:xfrm>
          <a:prstGeom prst="rect">
            <a:avLst/>
          </a:prstGeom>
        </p:spPr>
      </p:pic>
    </p:spTree>
    <p:extLst>
      <p:ext uri="{BB962C8B-B14F-4D97-AF65-F5344CB8AC3E}">
        <p14:creationId xmlns:p14="http://schemas.microsoft.com/office/powerpoint/2010/main" val="216573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SUMMARY</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A3A5D06D-B4FC-44E5-BB09-2E17AEF65B8D}"/>
              </a:ext>
            </a:extLst>
          </p:cNvPr>
          <p:cNvPicPr>
            <a:picLocks noChangeAspect="1"/>
          </p:cNvPicPr>
          <p:nvPr/>
        </p:nvPicPr>
        <p:blipFill>
          <a:blip r:embed="rId3"/>
          <a:stretch>
            <a:fillRect/>
          </a:stretch>
        </p:blipFill>
        <p:spPr>
          <a:xfrm>
            <a:off x="630936" y="2540421"/>
            <a:ext cx="8161237" cy="4123175"/>
          </a:xfrm>
          <a:prstGeom prst="rect">
            <a:avLst/>
          </a:prstGeom>
        </p:spPr>
      </p:pic>
      <p:pic>
        <p:nvPicPr>
          <p:cNvPr id="3" name="Picture 2">
            <a:extLst>
              <a:ext uri="{FF2B5EF4-FFF2-40B4-BE49-F238E27FC236}">
                <a16:creationId xmlns:a16="http://schemas.microsoft.com/office/drawing/2014/main" id="{BE5018F4-0FCB-477A-91A2-7F4FFCE01E91}"/>
              </a:ext>
            </a:extLst>
          </p:cNvPr>
          <p:cNvPicPr>
            <a:picLocks noChangeAspect="1"/>
          </p:cNvPicPr>
          <p:nvPr/>
        </p:nvPicPr>
        <p:blipFill>
          <a:blip r:embed="rId4"/>
          <a:stretch>
            <a:fillRect/>
          </a:stretch>
        </p:blipFill>
        <p:spPr>
          <a:xfrm>
            <a:off x="5458691" y="1545452"/>
            <a:ext cx="3333482" cy="994969"/>
          </a:xfrm>
          <a:prstGeom prst="rect">
            <a:avLst/>
          </a:prstGeom>
        </p:spPr>
      </p:pic>
    </p:spTree>
    <p:extLst>
      <p:ext uri="{BB962C8B-B14F-4D97-AF65-F5344CB8AC3E}">
        <p14:creationId xmlns:p14="http://schemas.microsoft.com/office/powerpoint/2010/main" val="31073842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Model 1  vs  Model 2</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120</a:t>
            </a:fld>
            <a:endParaRPr lang="fr-FR"/>
          </a:p>
        </p:txBody>
      </p:sp>
      <p:pic>
        <p:nvPicPr>
          <p:cNvPr id="2" name="Picture 1">
            <a:extLst>
              <a:ext uri="{FF2B5EF4-FFF2-40B4-BE49-F238E27FC236}">
                <a16:creationId xmlns:a16="http://schemas.microsoft.com/office/drawing/2014/main" id="{6581D3AD-BAB8-4BD9-9223-5BFB8275BF3B}"/>
              </a:ext>
            </a:extLst>
          </p:cNvPr>
          <p:cNvPicPr>
            <a:picLocks noChangeAspect="1"/>
          </p:cNvPicPr>
          <p:nvPr/>
        </p:nvPicPr>
        <p:blipFill>
          <a:blip r:embed="rId3"/>
          <a:stretch>
            <a:fillRect/>
          </a:stretch>
        </p:blipFill>
        <p:spPr>
          <a:xfrm>
            <a:off x="830886" y="163367"/>
            <a:ext cx="7465156" cy="4500654"/>
          </a:xfrm>
          <a:prstGeom prst="rect">
            <a:avLst/>
          </a:prstGeom>
        </p:spPr>
      </p:pic>
    </p:spTree>
    <p:extLst>
      <p:ext uri="{BB962C8B-B14F-4D97-AF65-F5344CB8AC3E}">
        <p14:creationId xmlns:p14="http://schemas.microsoft.com/office/powerpoint/2010/main" val="42097572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Every Server is Just Another Part of the Herd</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121</a:t>
            </a:fld>
            <a:endParaRPr lang="fr-FR"/>
          </a:p>
        </p:txBody>
      </p:sp>
      <p:pic>
        <p:nvPicPr>
          <p:cNvPr id="32770" name="Picture 2">
            <a:extLst>
              <a:ext uri="{FF2B5EF4-FFF2-40B4-BE49-F238E27FC236}">
                <a16:creationId xmlns:a16="http://schemas.microsoft.com/office/drawing/2014/main" id="{02713281-1945-4FEF-89FA-D0939D5AC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8757"/>
            <a:ext cx="9144000" cy="64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334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0" y="5619569"/>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Failures happen … Always</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122</a:t>
            </a:fld>
            <a:endParaRPr lang="fr-FR"/>
          </a:p>
        </p:txBody>
      </p:sp>
      <p:pic>
        <p:nvPicPr>
          <p:cNvPr id="2" name="Picture 1">
            <a:extLst>
              <a:ext uri="{FF2B5EF4-FFF2-40B4-BE49-F238E27FC236}">
                <a16:creationId xmlns:a16="http://schemas.microsoft.com/office/drawing/2014/main" id="{0674A2CC-896D-4635-81E3-F1F38F89E3C2}"/>
              </a:ext>
            </a:extLst>
          </p:cNvPr>
          <p:cNvPicPr>
            <a:picLocks noChangeAspect="1"/>
          </p:cNvPicPr>
          <p:nvPr/>
        </p:nvPicPr>
        <p:blipFill>
          <a:blip r:embed="rId3"/>
          <a:stretch>
            <a:fillRect/>
          </a:stretch>
        </p:blipFill>
        <p:spPr>
          <a:xfrm>
            <a:off x="2763632" y="69015"/>
            <a:ext cx="4063625" cy="2214741"/>
          </a:xfrm>
          <a:prstGeom prst="rect">
            <a:avLst/>
          </a:prstGeom>
        </p:spPr>
      </p:pic>
      <p:sp>
        <p:nvSpPr>
          <p:cNvPr id="28" name="Rectangle: Rounded Corners 27">
            <a:extLst>
              <a:ext uri="{FF2B5EF4-FFF2-40B4-BE49-F238E27FC236}">
                <a16:creationId xmlns:a16="http://schemas.microsoft.com/office/drawing/2014/main" id="{E6E5AC6C-7D24-42AA-8D5B-37F5C5D7AA1C}"/>
              </a:ext>
            </a:extLst>
          </p:cNvPr>
          <p:cNvSpPr/>
          <p:nvPr/>
        </p:nvSpPr>
        <p:spPr>
          <a:xfrm>
            <a:off x="314325" y="2375108"/>
            <a:ext cx="8515348" cy="23926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t>- </a:t>
            </a:r>
            <a:r>
              <a:rPr lang="fr-FR" sz="2400" b="1" dirty="0" err="1"/>
              <a:t>Everything</a:t>
            </a:r>
            <a:r>
              <a:rPr lang="fr-FR" sz="2400" b="1" dirty="0"/>
              <a:t> must fail </a:t>
            </a:r>
            <a:r>
              <a:rPr lang="fr-FR" sz="2400" b="1" dirty="0" err="1"/>
              <a:t>without</a:t>
            </a:r>
            <a:r>
              <a:rPr lang="fr-FR" sz="2400" b="1" dirty="0"/>
              <a:t> an impact: </a:t>
            </a:r>
          </a:p>
          <a:p>
            <a:r>
              <a:rPr lang="fr-FR" sz="2400" b="1" dirty="0"/>
              <a:t>Server components, servers, racks, datacenters … </a:t>
            </a:r>
            <a:r>
              <a:rPr lang="fr-FR" sz="2400" b="1" dirty="0" err="1"/>
              <a:t>Everything</a:t>
            </a:r>
            <a:r>
              <a:rPr lang="fr-FR" sz="2400" b="1" dirty="0"/>
              <a:t>!</a:t>
            </a:r>
          </a:p>
          <a:p>
            <a:endParaRPr lang="fr-FR" sz="1050" b="1" dirty="0"/>
          </a:p>
          <a:p>
            <a:r>
              <a:rPr lang="fr-FR" sz="2400" b="1" dirty="0"/>
              <a:t>- Most </a:t>
            </a:r>
            <a:r>
              <a:rPr lang="fr-FR" sz="2400" b="1" dirty="0" err="1"/>
              <a:t>importantly</a:t>
            </a:r>
            <a:r>
              <a:rPr lang="fr-FR" sz="2400" b="1" dirty="0"/>
              <a:t>, apps must </a:t>
            </a:r>
            <a:r>
              <a:rPr lang="fr-FR" sz="2400" b="1" dirty="0" err="1"/>
              <a:t>detect</a:t>
            </a:r>
            <a:r>
              <a:rPr lang="fr-FR" sz="2400" b="1" dirty="0"/>
              <a:t> and route </a:t>
            </a:r>
            <a:r>
              <a:rPr lang="fr-FR" sz="2400" b="1" dirty="0" err="1"/>
              <a:t>around</a:t>
            </a:r>
            <a:r>
              <a:rPr lang="fr-FR" sz="2400" b="1" dirty="0"/>
              <a:t> </a:t>
            </a:r>
            <a:r>
              <a:rPr lang="fr-FR" sz="2400" b="1" dirty="0" err="1"/>
              <a:t>these</a:t>
            </a:r>
            <a:r>
              <a:rPr lang="fr-FR" sz="2400" b="1" dirty="0"/>
              <a:t> </a:t>
            </a:r>
            <a:r>
              <a:rPr lang="fr-FR" sz="2400" b="1" dirty="0" err="1"/>
              <a:t>failures</a:t>
            </a:r>
            <a:r>
              <a:rPr lang="fr-FR" sz="2000" b="1" dirty="0"/>
              <a:t>.</a:t>
            </a:r>
          </a:p>
        </p:txBody>
      </p:sp>
    </p:spTree>
    <p:extLst>
      <p:ext uri="{BB962C8B-B14F-4D97-AF65-F5344CB8AC3E}">
        <p14:creationId xmlns:p14="http://schemas.microsoft.com/office/powerpoint/2010/main" val="69261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47255" y="5691587"/>
            <a:ext cx="9639305" cy="789673"/>
          </a:xfrm>
          <a:prstGeom prst="rect">
            <a:avLst/>
          </a:prstGeom>
        </p:spPr>
        <p:txBody>
          <a:bodyPr spcFirstLastPara="1" vert="horz" lIns="91440" tIns="45720" rIns="91440" bIns="45720" rtlCol="0" anchor="ctr" anchorCtr="0">
            <a:noAutofit/>
          </a:bodyPr>
          <a:lstStyle/>
          <a:p>
            <a:pPr algn="ctr">
              <a:spcBef>
                <a:spcPct val="0"/>
              </a:spcBef>
            </a:pPr>
            <a:r>
              <a:rPr lang="en-US" sz="2800" b="1" kern="1200" dirty="0">
                <a:solidFill>
                  <a:schemeClr val="bg1"/>
                </a:solidFill>
                <a:latin typeface="+mj-lt"/>
                <a:ea typeface="+mj-ea"/>
                <a:cs typeface="+mj-cs"/>
              </a:rPr>
              <a:t>Everything-as-Code</a:t>
            </a:r>
            <a:br>
              <a:rPr lang="en-US" sz="2800" b="1" kern="1200" dirty="0">
                <a:solidFill>
                  <a:schemeClr val="bg1"/>
                </a:solidFill>
                <a:latin typeface="+mj-lt"/>
                <a:ea typeface="+mj-ea"/>
                <a:cs typeface="+mj-cs"/>
              </a:rPr>
            </a:br>
            <a:br>
              <a:rPr lang="en-US" sz="2000" b="1" kern="1200" dirty="0">
                <a:solidFill>
                  <a:schemeClr val="bg1"/>
                </a:solidFill>
                <a:latin typeface="+mj-lt"/>
                <a:ea typeface="+mj-ea"/>
                <a:cs typeface="+mj-cs"/>
              </a:rPr>
            </a:br>
            <a:r>
              <a:rPr lang="en-US" sz="2000" b="1" kern="1200" dirty="0">
                <a:solidFill>
                  <a:schemeClr val="bg1"/>
                </a:solidFill>
                <a:latin typeface="+mj-lt"/>
                <a:ea typeface="+mj-ea"/>
                <a:cs typeface="+mj-cs"/>
              </a:rPr>
              <a:t>Save everything as code: configuration, infrastructure and pipelines</a:t>
            </a:r>
            <a:br>
              <a:rPr lang="en-US" sz="2000" b="1" kern="1200" dirty="0">
                <a:solidFill>
                  <a:schemeClr val="bg1"/>
                </a:solidFill>
                <a:latin typeface="+mj-lt"/>
                <a:ea typeface="+mj-ea"/>
                <a:cs typeface="+mj-cs"/>
              </a:rPr>
            </a:br>
            <a:endParaRPr lang="en-US" sz="2800" b="1" kern="1200" dirty="0">
              <a:solidFill>
                <a:schemeClr val="bg1"/>
              </a:solidFill>
              <a:latin typeface="+mj-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4578" name="Picture 2">
            <a:extLst>
              <a:ext uri="{FF2B5EF4-FFF2-40B4-BE49-F238E27FC236}">
                <a16:creationId xmlns:a16="http://schemas.microsoft.com/office/drawing/2014/main" id="{13FDCE2E-93AF-4605-9866-19D4BE5145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98765" y="107836"/>
            <a:ext cx="6880313" cy="2140542"/>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123</a:t>
            </a:fld>
            <a:endParaRPr lang="fr-FR"/>
          </a:p>
        </p:txBody>
      </p:sp>
      <p:sp>
        <p:nvSpPr>
          <p:cNvPr id="30" name="Rectangle: Rounded Corners 29">
            <a:extLst>
              <a:ext uri="{FF2B5EF4-FFF2-40B4-BE49-F238E27FC236}">
                <a16:creationId xmlns:a16="http://schemas.microsoft.com/office/drawing/2014/main" id="{15AA0D26-10D9-4546-B5F6-0BF0E9B676AE}"/>
              </a:ext>
            </a:extLst>
          </p:cNvPr>
          <p:cNvSpPr/>
          <p:nvPr/>
        </p:nvSpPr>
        <p:spPr>
          <a:xfrm>
            <a:off x="133150" y="2301049"/>
            <a:ext cx="8822336" cy="24456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 This means, storing configuration along with Source Code in an SCM.</a:t>
            </a:r>
          </a:p>
          <a:p>
            <a:endParaRPr lang="en-US" sz="1800" b="1" dirty="0"/>
          </a:p>
          <a:p>
            <a:r>
              <a:rPr lang="en-US" sz="1800" b="1" dirty="0"/>
              <a:t>- Storing the configuration </a:t>
            </a:r>
            <a:r>
              <a:rPr lang="en-US" sz="1800" b="1" dirty="0">
                <a:solidFill>
                  <a:srgbClr val="C00000"/>
                </a:solidFill>
              </a:rPr>
              <a:t>from bottom to top </a:t>
            </a:r>
            <a:r>
              <a:rPr lang="en-US" sz="1800" b="1" dirty="0"/>
              <a:t>(communication switches, bare metal servers, operating systems, build configurations,</a:t>
            </a:r>
          </a:p>
          <a:p>
            <a:r>
              <a:rPr lang="en-US" sz="1800" b="1" dirty="0"/>
              <a:t> application properties and deployment configurations…) as code means they are </a:t>
            </a:r>
            <a:r>
              <a:rPr lang="en-US" sz="1800" b="1" dirty="0">
                <a:solidFill>
                  <a:srgbClr val="C00000"/>
                </a:solidFill>
              </a:rPr>
              <a:t>tracked</a:t>
            </a:r>
            <a:r>
              <a:rPr lang="en-US" sz="1800" b="1" dirty="0"/>
              <a:t> and can be </a:t>
            </a:r>
            <a:r>
              <a:rPr lang="en-US" sz="1800" b="1" dirty="0">
                <a:solidFill>
                  <a:srgbClr val="C00000"/>
                </a:solidFill>
              </a:rPr>
              <a:t>recreated</a:t>
            </a:r>
            <a:r>
              <a:rPr lang="en-US" sz="1800" b="1" dirty="0"/>
              <a:t> at the </a:t>
            </a:r>
            <a:r>
              <a:rPr lang="en-US" sz="1800" b="1" dirty="0">
                <a:solidFill>
                  <a:srgbClr val="C00000"/>
                </a:solidFill>
              </a:rPr>
              <a:t>click of a button</a:t>
            </a:r>
            <a:r>
              <a:rPr lang="en-US" sz="1800" b="1" dirty="0"/>
              <a:t>.</a:t>
            </a:r>
          </a:p>
        </p:txBody>
      </p:sp>
    </p:spTree>
    <p:extLst>
      <p:ext uri="{BB962C8B-B14F-4D97-AF65-F5344CB8AC3E}">
        <p14:creationId xmlns:p14="http://schemas.microsoft.com/office/powerpoint/2010/main" val="42225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
                                            <p:txEl>
                                              <p:pRg st="2" end="2"/>
                                            </p:txEl>
                                          </p:spTgt>
                                        </p:tgtEl>
                                        <p:attrNameLst>
                                          <p:attrName>style.visibility</p:attrName>
                                        </p:attrNameLst>
                                      </p:cBhvr>
                                      <p:to>
                                        <p:strVal val="visible"/>
                                      </p:to>
                                    </p:set>
                                    <p:anim calcmode="lin" valueType="num">
                                      <p:cBhvr additive="base">
                                        <p:cTn id="12"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0">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0">
                                            <p:txEl>
                                              <p:pRg st="3" end="3"/>
                                            </p:txEl>
                                          </p:spTgt>
                                        </p:tgtEl>
                                        <p:attrNameLst>
                                          <p:attrName>style.visibility</p:attrName>
                                        </p:attrNameLst>
                                      </p:cBhvr>
                                      <p:to>
                                        <p:strVal val="visible"/>
                                      </p:to>
                                    </p:set>
                                    <p:anim calcmode="lin" valueType="num">
                                      <p:cBhvr additive="base">
                                        <p:cTn id="16"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124</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69062" y="430892"/>
            <a:ext cx="8766972" cy="444065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1- Traceability:</a:t>
            </a:r>
          </a:p>
          <a:p>
            <a:endParaRPr lang="en-US" sz="1800" b="1" dirty="0"/>
          </a:p>
          <a:p>
            <a:r>
              <a:rPr lang="en-US" sz="3200" b="1" dirty="0"/>
              <a:t>Storing your config in git implies controls are in place to track who / why a config has changed. </a:t>
            </a:r>
          </a:p>
          <a:p>
            <a:r>
              <a:rPr lang="en-US" sz="3200" b="1" dirty="0"/>
              <a:t>Changes can be applied and reverted and are tracked to a single user who made the change.</a:t>
            </a:r>
          </a:p>
        </p:txBody>
      </p:sp>
    </p:spTree>
    <p:extLst>
      <p:ext uri="{BB962C8B-B14F-4D97-AF65-F5344CB8AC3E}">
        <p14:creationId xmlns:p14="http://schemas.microsoft.com/office/powerpoint/2010/main" val="19874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125</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69062" y="211960"/>
            <a:ext cx="8786424" cy="44999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2- Repeatable:</a:t>
            </a:r>
          </a:p>
          <a:p>
            <a:endParaRPr lang="en-US" sz="1200" b="1" dirty="0"/>
          </a:p>
          <a:p>
            <a:r>
              <a:rPr lang="en-US" sz="2800" b="1" dirty="0"/>
              <a:t>Moving from one cloud provider to another should be simple in modern application development. </a:t>
            </a:r>
          </a:p>
          <a:p>
            <a:r>
              <a:rPr lang="en-US" sz="2800" b="1" dirty="0"/>
              <a:t>Picking a deployment target should be like shopping around for the best price that week. </a:t>
            </a:r>
          </a:p>
          <a:p>
            <a:r>
              <a:rPr lang="en-US" sz="2800" b="1" dirty="0"/>
              <a:t>By storing all things as code, systems can be re-created in moments in various providers.</a:t>
            </a:r>
          </a:p>
        </p:txBody>
      </p:sp>
    </p:spTree>
    <p:extLst>
      <p:ext uri="{BB962C8B-B14F-4D97-AF65-F5344CB8AC3E}">
        <p14:creationId xmlns:p14="http://schemas.microsoft.com/office/powerpoint/2010/main" val="61472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126</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69062" y="211960"/>
            <a:ext cx="8786424" cy="44999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3- Tested:</a:t>
            </a:r>
          </a:p>
          <a:p>
            <a:endParaRPr lang="en-US" sz="3600" b="1" dirty="0"/>
          </a:p>
          <a:p>
            <a:r>
              <a:rPr lang="en-US" sz="3200" b="1" dirty="0"/>
              <a:t>Infra and code can be rolled out, validated and promoted into production environments with confidence and assurance it will behave as expected.</a:t>
            </a:r>
          </a:p>
        </p:txBody>
      </p:sp>
    </p:spTree>
    <p:extLst>
      <p:ext uri="{BB962C8B-B14F-4D97-AF65-F5344CB8AC3E}">
        <p14:creationId xmlns:p14="http://schemas.microsoft.com/office/powerpoint/2010/main" val="6804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127</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276218" y="211959"/>
            <a:ext cx="8472099" cy="44999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4- Phoenix server:</a:t>
            </a:r>
          </a:p>
          <a:p>
            <a:endParaRPr lang="en-US" sz="3600" b="1" dirty="0"/>
          </a:p>
          <a:p>
            <a:r>
              <a:rPr lang="en-US" sz="3200" b="1" dirty="0"/>
              <a:t>No more fear of a servers’ configuration drifting.</a:t>
            </a:r>
          </a:p>
          <a:p>
            <a:r>
              <a:rPr lang="en-US" sz="3200" b="1" dirty="0"/>
              <a:t>If a server needs to be patched or randomly dies, it’s OK. </a:t>
            </a:r>
          </a:p>
          <a:p>
            <a:r>
              <a:rPr lang="en-US" sz="3200" b="1" dirty="0"/>
              <a:t>Just create it again from the stored configuration.</a:t>
            </a:r>
          </a:p>
        </p:txBody>
      </p:sp>
    </p:spTree>
    <p:extLst>
      <p:ext uri="{BB962C8B-B14F-4D97-AF65-F5344CB8AC3E}">
        <p14:creationId xmlns:p14="http://schemas.microsoft.com/office/powerpoint/2010/main" val="410362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128</a:t>
            </a:fld>
            <a:endParaRPr lang="fr-FR"/>
          </a:p>
        </p:txBody>
      </p:sp>
      <p:sp>
        <p:nvSpPr>
          <p:cNvPr id="27" name="Rectangle: Rounded Corners 26">
            <a:extLst>
              <a:ext uri="{FF2B5EF4-FFF2-40B4-BE49-F238E27FC236}">
                <a16:creationId xmlns:a16="http://schemas.microsoft.com/office/drawing/2014/main" id="{1E463ACD-49D7-4E11-B378-8A9AF522B1B4}"/>
              </a:ext>
            </a:extLst>
          </p:cNvPr>
          <p:cNvSpPr/>
          <p:nvPr/>
        </p:nvSpPr>
        <p:spPr>
          <a:xfrm>
            <a:off x="135324" y="103121"/>
            <a:ext cx="8772136" cy="456499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5- Shared understanding:</a:t>
            </a:r>
          </a:p>
          <a:p>
            <a:endParaRPr lang="en-US" sz="1600" b="1" dirty="0"/>
          </a:p>
          <a:p>
            <a:r>
              <a:rPr lang="en-US" sz="2400" b="1" dirty="0"/>
              <a:t>When a cross-functional team is using ‘Everything as Code’ to describe all the parts of the Product they are developing together, they contribute to increase the shared understanding between Developers and Operations.</a:t>
            </a:r>
          </a:p>
          <a:p>
            <a:r>
              <a:rPr lang="en-US" sz="2400" b="1" dirty="0"/>
              <a:t>They speak same language to describe the state of this Product and they use the same frameworks to accomplish their goals.</a:t>
            </a:r>
          </a:p>
        </p:txBody>
      </p:sp>
    </p:spTree>
    <p:extLst>
      <p:ext uri="{BB962C8B-B14F-4D97-AF65-F5344CB8AC3E}">
        <p14:creationId xmlns:p14="http://schemas.microsoft.com/office/powerpoint/2010/main" val="92145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Demo day: </a:t>
            </a:r>
            <a:br>
              <a:rPr lang="en-US" b="1" dirty="0"/>
            </a:br>
            <a:br>
              <a:rPr lang="en-US" b="1" dirty="0"/>
            </a:br>
            <a:r>
              <a:rPr lang="en-US" b="1" dirty="0"/>
              <a:t>Experiment with the optimal methods of producing a showcase.</a:t>
            </a:r>
          </a:p>
        </p:txBody>
      </p:sp>
    </p:spTree>
    <p:extLst>
      <p:ext uri="{BB962C8B-B14F-4D97-AF65-F5344CB8AC3E}">
        <p14:creationId xmlns:p14="http://schemas.microsoft.com/office/powerpoint/2010/main" val="255154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400" b="1" kern="1200" dirty="0">
                <a:solidFill>
                  <a:schemeClr val="bg1"/>
                </a:solidFill>
                <a:latin typeface="+mj-lt"/>
                <a:ea typeface="+mj-ea"/>
                <a:cs typeface="+mj-cs"/>
              </a:rPr>
              <a:t>Axe’s organizational archetype?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4" name="Picture 3">
            <a:extLst>
              <a:ext uri="{FF2B5EF4-FFF2-40B4-BE49-F238E27FC236}">
                <a16:creationId xmlns:a16="http://schemas.microsoft.com/office/drawing/2014/main" id="{BBC5185C-8960-4170-83E4-D333B8FBE622}"/>
              </a:ext>
            </a:extLst>
          </p:cNvPr>
          <p:cNvPicPr>
            <a:picLocks noChangeAspect="1"/>
          </p:cNvPicPr>
          <p:nvPr/>
        </p:nvPicPr>
        <p:blipFill>
          <a:blip r:embed="rId3"/>
          <a:stretch>
            <a:fillRect/>
          </a:stretch>
        </p:blipFill>
        <p:spPr>
          <a:xfrm>
            <a:off x="85099" y="2227334"/>
            <a:ext cx="8973802" cy="3096057"/>
          </a:xfrm>
          <a:prstGeom prst="rect">
            <a:avLst/>
          </a:prstGeom>
        </p:spPr>
      </p:pic>
      <p:sp>
        <p:nvSpPr>
          <p:cNvPr id="2" name="Rectangle: Rounded Corners 1">
            <a:extLst>
              <a:ext uri="{FF2B5EF4-FFF2-40B4-BE49-F238E27FC236}">
                <a16:creationId xmlns:a16="http://schemas.microsoft.com/office/drawing/2014/main" id="{BE4822AF-D5F6-4FB9-9F1D-F2275415967C}"/>
              </a:ext>
            </a:extLst>
          </p:cNvPr>
          <p:cNvSpPr/>
          <p:nvPr/>
        </p:nvSpPr>
        <p:spPr>
          <a:xfrm>
            <a:off x="1709531" y="1606430"/>
            <a:ext cx="5393634" cy="4118510"/>
          </a:xfrm>
          <a:prstGeom prst="roundRect">
            <a:avLst/>
          </a:prstGeom>
          <a:solidFill>
            <a:schemeClr val="accent3">
              <a:lumMod val="60000"/>
              <a:lumOff val="40000"/>
              <a:alpha val="3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7294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4400" b="1" dirty="0">
                <a:solidFill>
                  <a:schemeClr val="bg1"/>
                </a:solidFill>
                <a:latin typeface="+mn-lt"/>
              </a:rPr>
            </a:br>
            <a:r>
              <a:rPr lang="en-US" sz="4400" b="1" dirty="0">
                <a:solidFill>
                  <a:schemeClr val="bg1"/>
                </a:solidFill>
                <a:latin typeface="+mn-lt"/>
              </a:rPr>
              <a:t>What is it?</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130</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183504" y="161070"/>
            <a:ext cx="8770417" cy="78460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An event where stakeholders and interested parties are given a demonstration of recent work performed by a team.</a:t>
            </a:r>
            <a:endParaRPr lang="fr-FR" sz="3200" b="1" dirty="0"/>
          </a:p>
        </p:txBody>
      </p:sp>
      <p:sp>
        <p:nvSpPr>
          <p:cNvPr id="27" name="Rectangle: Rounded Corners 26">
            <a:extLst>
              <a:ext uri="{FF2B5EF4-FFF2-40B4-BE49-F238E27FC236}">
                <a16:creationId xmlns:a16="http://schemas.microsoft.com/office/drawing/2014/main" id="{464BC97A-9313-4D6C-B689-BCCEA60014A5}"/>
              </a:ext>
            </a:extLst>
          </p:cNvPr>
          <p:cNvSpPr/>
          <p:nvPr/>
        </p:nvSpPr>
        <p:spPr>
          <a:xfrm>
            <a:off x="165135" y="1138221"/>
            <a:ext cx="8807151" cy="77810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latest increment of the product with new features built by the </a:t>
            </a:r>
            <a:r>
              <a:rPr lang="en-US" sz="2000" b="1" dirty="0" err="1"/>
              <a:t>the</a:t>
            </a:r>
            <a:r>
              <a:rPr lang="en-US" sz="2000" b="1" dirty="0"/>
              <a:t> team is showcased.</a:t>
            </a:r>
            <a:endParaRPr lang="fr-FR" sz="2000" b="1" dirty="0"/>
          </a:p>
        </p:txBody>
      </p:sp>
      <p:sp>
        <p:nvSpPr>
          <p:cNvPr id="29" name="Rectangle: Rounded Corners 28">
            <a:extLst>
              <a:ext uri="{FF2B5EF4-FFF2-40B4-BE49-F238E27FC236}">
                <a16:creationId xmlns:a16="http://schemas.microsoft.com/office/drawing/2014/main" id="{E62A4C37-D165-4F44-8235-BC7AFD7AF52E}"/>
              </a:ext>
            </a:extLst>
          </p:cNvPr>
          <p:cNvSpPr/>
          <p:nvPr/>
        </p:nvSpPr>
        <p:spPr>
          <a:xfrm>
            <a:off x="92916" y="2080332"/>
            <a:ext cx="8903089" cy="77810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event also provides an opportunity to review all other work (including non-functional progress) performed by the team.</a:t>
            </a:r>
            <a:endParaRPr lang="fr-FR" sz="3600" b="1" dirty="0"/>
          </a:p>
        </p:txBody>
      </p:sp>
      <p:sp>
        <p:nvSpPr>
          <p:cNvPr id="30" name="Rectangle: Rounded Corners 29">
            <a:extLst>
              <a:ext uri="{FF2B5EF4-FFF2-40B4-BE49-F238E27FC236}">
                <a16:creationId xmlns:a16="http://schemas.microsoft.com/office/drawing/2014/main" id="{F636ED05-DDF0-4417-9635-BE293058A1B1}"/>
              </a:ext>
            </a:extLst>
          </p:cNvPr>
          <p:cNvSpPr/>
          <p:nvPr/>
        </p:nvSpPr>
        <p:spPr>
          <a:xfrm>
            <a:off x="92916" y="3069390"/>
            <a:ext cx="8903089" cy="153777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Often performed at the end of an iteration (</a:t>
            </a:r>
            <a:r>
              <a:rPr lang="en-US" sz="2000" b="1" dirty="0" err="1"/>
              <a:t>a.k.a</a:t>
            </a:r>
            <a:r>
              <a:rPr lang="en-US" sz="2000" b="1" dirty="0"/>
              <a:t>  Sprint Review or Iteration Demo) but can be performed at key milestones in the life of the product and, indeed, can be scheduled at any time where feedback would be useful.</a:t>
            </a:r>
            <a:endParaRPr lang="fr-FR" sz="3600" b="1" dirty="0"/>
          </a:p>
        </p:txBody>
      </p:sp>
    </p:spTree>
    <p:extLst>
      <p:ext uri="{BB962C8B-B14F-4D97-AF65-F5344CB8AC3E}">
        <p14:creationId xmlns:p14="http://schemas.microsoft.com/office/powerpoint/2010/main" val="268060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randombar(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horizontal)">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29" grpId="0" animBg="1"/>
      <p:bldP spid="3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2400" b="1" dirty="0">
                <a:solidFill>
                  <a:schemeClr val="bg1"/>
                </a:solidFill>
                <a:latin typeface="+mn-lt"/>
              </a:rPr>
            </a:br>
            <a:r>
              <a:rPr lang="en-US" sz="4400" b="1" dirty="0">
                <a:solidFill>
                  <a:schemeClr val="bg1"/>
                </a:solidFill>
                <a:latin typeface="+mn-lt"/>
              </a:rPr>
              <a:t>Why use it?</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131</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310242" y="254055"/>
            <a:ext cx="8515348" cy="178062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This provides a critical feedback loop for products being incrementally and iteratively built as stakeholders can feed back on the features as they are being built into the product, suggest improvements, new ideas for features and catch problems or defects with the product early.</a:t>
            </a:r>
            <a:endParaRPr lang="fr-FR" sz="3200" b="1" dirty="0"/>
          </a:p>
        </p:txBody>
      </p:sp>
      <p:sp>
        <p:nvSpPr>
          <p:cNvPr id="27" name="Rectangle: Rounded Corners 26">
            <a:extLst>
              <a:ext uri="{FF2B5EF4-FFF2-40B4-BE49-F238E27FC236}">
                <a16:creationId xmlns:a16="http://schemas.microsoft.com/office/drawing/2014/main" id="{B032752F-A18C-452E-B2C8-2DF4C702A91F}"/>
              </a:ext>
            </a:extLst>
          </p:cNvPr>
          <p:cNvSpPr/>
          <p:nvPr/>
        </p:nvSpPr>
        <p:spPr>
          <a:xfrm>
            <a:off x="267096" y="2203870"/>
            <a:ext cx="8515348" cy="115479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It provides an open forum for channeling feedback from stakeholders into the product leadership so that the prioritization and future work can be adapted accordingly.</a:t>
            </a:r>
            <a:endParaRPr lang="fr-FR" sz="4400" b="1" dirty="0"/>
          </a:p>
        </p:txBody>
      </p:sp>
      <p:sp>
        <p:nvSpPr>
          <p:cNvPr id="29" name="Rectangle: Rounded Corners 28">
            <a:extLst>
              <a:ext uri="{FF2B5EF4-FFF2-40B4-BE49-F238E27FC236}">
                <a16:creationId xmlns:a16="http://schemas.microsoft.com/office/drawing/2014/main" id="{18A66877-70AF-42AE-B4D1-0384BC62AA15}"/>
              </a:ext>
            </a:extLst>
          </p:cNvPr>
          <p:cNvSpPr/>
          <p:nvPr/>
        </p:nvSpPr>
        <p:spPr>
          <a:xfrm>
            <a:off x="267096" y="3552471"/>
            <a:ext cx="8515348" cy="115479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It provides an open forum for channeling feedback from stakeholders into the product leadership so that the prioritization and future work can be adapted accordingly.</a:t>
            </a:r>
            <a:endParaRPr lang="fr-FR" sz="4400" b="1" dirty="0"/>
          </a:p>
        </p:txBody>
      </p:sp>
    </p:spTree>
    <p:extLst>
      <p:ext uri="{BB962C8B-B14F-4D97-AF65-F5344CB8AC3E}">
        <p14:creationId xmlns:p14="http://schemas.microsoft.com/office/powerpoint/2010/main" val="19635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randombar(horizontal)">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2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4400" b="1" dirty="0">
                <a:solidFill>
                  <a:schemeClr val="bg1"/>
                </a:solidFill>
                <a:latin typeface="+mn-lt"/>
              </a:rPr>
            </a:br>
            <a:r>
              <a:rPr lang="en-US" sz="4400" b="1" dirty="0">
                <a:solidFill>
                  <a:schemeClr val="bg1"/>
                </a:solidFill>
                <a:latin typeface="+mn-lt"/>
              </a:rPr>
              <a:t>Advice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132</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254594" y="238059"/>
            <a:ext cx="8515348" cy="1930339"/>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Where possible avoid scripting the showcase give stakeholders/end users the ability to play around with the new product. </a:t>
            </a:r>
          </a:p>
          <a:p>
            <a:r>
              <a:rPr lang="en-US" sz="2400" b="1" dirty="0"/>
              <a:t>Showcases should be as interactive as possible, aiding the team in collecting real world feedback</a:t>
            </a:r>
            <a:endParaRPr lang="fr-FR" sz="3600" b="1" dirty="0"/>
          </a:p>
        </p:txBody>
      </p:sp>
      <p:sp>
        <p:nvSpPr>
          <p:cNvPr id="29" name="Rectangle: Rounded Corners 28">
            <a:extLst>
              <a:ext uri="{FF2B5EF4-FFF2-40B4-BE49-F238E27FC236}">
                <a16:creationId xmlns:a16="http://schemas.microsoft.com/office/drawing/2014/main" id="{6F3E9BFB-011E-45B1-B453-49B1B9D2C16E}"/>
              </a:ext>
            </a:extLst>
          </p:cNvPr>
          <p:cNvSpPr/>
          <p:nvPr/>
        </p:nvSpPr>
        <p:spPr>
          <a:xfrm>
            <a:off x="216888" y="2350831"/>
            <a:ext cx="8583415" cy="232441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Showcases should be a comfortable and open environment for people to speak freely. </a:t>
            </a:r>
          </a:p>
          <a:p>
            <a:r>
              <a:rPr lang="en-US" sz="2400" b="1" dirty="0"/>
              <a:t>Encourage negative as well as positive feedback, this is the only way to ensure that you’re building the right thing</a:t>
            </a:r>
            <a:endParaRPr lang="fr-FR" sz="2400" b="1" dirty="0"/>
          </a:p>
        </p:txBody>
      </p:sp>
    </p:spTree>
    <p:extLst>
      <p:ext uri="{BB962C8B-B14F-4D97-AF65-F5344CB8AC3E}">
        <p14:creationId xmlns:p14="http://schemas.microsoft.com/office/powerpoint/2010/main" val="387381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Showcase</a:t>
            </a:r>
            <a:br>
              <a:rPr lang="en-US" sz="4400" b="1" dirty="0">
                <a:solidFill>
                  <a:schemeClr val="bg1"/>
                </a:solidFill>
                <a:latin typeface="+mn-lt"/>
              </a:rPr>
            </a:br>
            <a:br>
              <a:rPr lang="en-US" sz="2000" b="1" dirty="0">
                <a:solidFill>
                  <a:schemeClr val="bg1"/>
                </a:solidFill>
                <a:latin typeface="+mn-lt"/>
              </a:rPr>
            </a:br>
            <a:r>
              <a:rPr lang="en-US" sz="4400" b="1" dirty="0">
                <a:solidFill>
                  <a:schemeClr val="bg1"/>
                </a:solidFill>
                <a:latin typeface="+mn-lt"/>
              </a:rPr>
              <a:t>Advice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133</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254594" y="238059"/>
            <a:ext cx="8515348" cy="144867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showcase is particularly important in a remote delivery as it is the primary if not the only opportunity to show the value that has been delivered during the sprint in the absence of the team being co-located.</a:t>
            </a:r>
            <a:endParaRPr lang="fr-FR" sz="4800" b="1" dirty="0"/>
          </a:p>
        </p:txBody>
      </p:sp>
      <p:sp>
        <p:nvSpPr>
          <p:cNvPr id="29" name="Rectangle: Rounded Corners 28">
            <a:extLst>
              <a:ext uri="{FF2B5EF4-FFF2-40B4-BE49-F238E27FC236}">
                <a16:creationId xmlns:a16="http://schemas.microsoft.com/office/drawing/2014/main" id="{6F3E9BFB-011E-45B1-B453-49B1B9D2C16E}"/>
              </a:ext>
            </a:extLst>
          </p:cNvPr>
          <p:cNvSpPr/>
          <p:nvPr/>
        </p:nvSpPr>
        <p:spPr>
          <a:xfrm>
            <a:off x="197178" y="1836623"/>
            <a:ext cx="8583415" cy="97896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Agree agenda and demo roles with the team, and use a timer to ensure you timebox the presentation.</a:t>
            </a:r>
            <a:endParaRPr lang="fr-FR" sz="3600" b="1" dirty="0"/>
          </a:p>
        </p:txBody>
      </p:sp>
      <p:sp>
        <p:nvSpPr>
          <p:cNvPr id="30" name="Rectangle: Rounded Corners 29">
            <a:extLst>
              <a:ext uri="{FF2B5EF4-FFF2-40B4-BE49-F238E27FC236}">
                <a16:creationId xmlns:a16="http://schemas.microsoft.com/office/drawing/2014/main" id="{3E9F6D4F-73A1-4D7E-B64C-84FD9142B9F6}"/>
              </a:ext>
            </a:extLst>
          </p:cNvPr>
          <p:cNvSpPr/>
          <p:nvPr/>
        </p:nvSpPr>
        <p:spPr>
          <a:xfrm>
            <a:off x="194174" y="2939377"/>
            <a:ext cx="8583415" cy="97896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Facilitator is key to allow the team complete the demo uninterrupted and then allow stakeholders to give feedback and ask questions.</a:t>
            </a:r>
          </a:p>
        </p:txBody>
      </p:sp>
      <p:sp>
        <p:nvSpPr>
          <p:cNvPr id="31" name="Rectangle: Rounded Corners 30">
            <a:extLst>
              <a:ext uri="{FF2B5EF4-FFF2-40B4-BE49-F238E27FC236}">
                <a16:creationId xmlns:a16="http://schemas.microsoft.com/office/drawing/2014/main" id="{39B981DE-BEB9-43AE-A50C-24F627F1C309}"/>
              </a:ext>
            </a:extLst>
          </p:cNvPr>
          <p:cNvSpPr/>
          <p:nvPr/>
        </p:nvSpPr>
        <p:spPr>
          <a:xfrm>
            <a:off x="197178" y="4100388"/>
            <a:ext cx="8583415" cy="49628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Record the session and create showcase video.</a:t>
            </a:r>
          </a:p>
        </p:txBody>
      </p:sp>
    </p:spTree>
    <p:extLst>
      <p:ext uri="{BB962C8B-B14F-4D97-AF65-F5344CB8AC3E}">
        <p14:creationId xmlns:p14="http://schemas.microsoft.com/office/powerpoint/2010/main" val="309643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Retrospectives, information radiators, and team sentiment</a:t>
            </a:r>
          </a:p>
        </p:txBody>
      </p:sp>
    </p:spTree>
    <p:extLst>
      <p:ext uri="{BB962C8B-B14F-4D97-AF65-F5344CB8AC3E}">
        <p14:creationId xmlns:p14="http://schemas.microsoft.com/office/powerpoint/2010/main" val="29038564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Retrospectives</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135</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362923" y="143981"/>
            <a:ext cx="8515348" cy="263842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Retrospectives facilitate </a:t>
            </a:r>
            <a:r>
              <a:rPr lang="en-US" sz="2400" b="1" dirty="0">
                <a:solidFill>
                  <a:srgbClr val="C00000"/>
                </a:solidFill>
              </a:rPr>
              <a:t>continuous improvement</a:t>
            </a:r>
            <a:r>
              <a:rPr lang="en-US" sz="2400" b="1" dirty="0"/>
              <a:t>.</a:t>
            </a:r>
          </a:p>
          <a:p>
            <a:r>
              <a:rPr lang="en-US" sz="2400" b="1" dirty="0"/>
              <a:t>Rather than wait until the end of a project to run a full “lessons learned” exercise for the entire delivery, we encourage taking </a:t>
            </a:r>
            <a:r>
              <a:rPr lang="en-US" sz="2400" b="1" dirty="0">
                <a:solidFill>
                  <a:srgbClr val="C00000"/>
                </a:solidFill>
              </a:rPr>
              <a:t>short time boxes </a:t>
            </a:r>
            <a:r>
              <a:rPr lang="en-US" sz="2400" b="1" dirty="0"/>
              <a:t>during delivery for the team to course </a:t>
            </a:r>
            <a:r>
              <a:rPr lang="en-US" sz="2400" b="1" dirty="0">
                <a:solidFill>
                  <a:srgbClr val="C00000"/>
                </a:solidFill>
              </a:rPr>
              <a:t>correct</a:t>
            </a:r>
            <a:r>
              <a:rPr lang="en-US" sz="2400" b="1" dirty="0"/>
              <a:t> and find ways to </a:t>
            </a:r>
            <a:r>
              <a:rPr lang="en-US" sz="2400" b="1" dirty="0">
                <a:solidFill>
                  <a:srgbClr val="C00000"/>
                </a:solidFill>
              </a:rPr>
              <a:t>improve</a:t>
            </a:r>
            <a:r>
              <a:rPr lang="en-US" sz="2400" b="1" dirty="0"/>
              <a:t> their way of working. </a:t>
            </a:r>
          </a:p>
        </p:txBody>
      </p:sp>
      <p:sp>
        <p:nvSpPr>
          <p:cNvPr id="27" name="Rectangle: Rounded Corners 26">
            <a:extLst>
              <a:ext uri="{FF2B5EF4-FFF2-40B4-BE49-F238E27FC236}">
                <a16:creationId xmlns:a16="http://schemas.microsoft.com/office/drawing/2014/main" id="{0630483A-65DE-4851-926C-AA89FC417BC1}"/>
              </a:ext>
            </a:extLst>
          </p:cNvPr>
          <p:cNvSpPr/>
          <p:nvPr/>
        </p:nvSpPr>
        <p:spPr>
          <a:xfrm>
            <a:off x="316432" y="3112794"/>
            <a:ext cx="8515348" cy="163805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This should come in the form of </a:t>
            </a:r>
            <a:r>
              <a:rPr lang="en-US" sz="2400" b="1" dirty="0">
                <a:solidFill>
                  <a:srgbClr val="C00000"/>
                </a:solidFill>
              </a:rPr>
              <a:t>actions</a:t>
            </a:r>
            <a:r>
              <a:rPr lang="en-US" sz="2400" b="1" dirty="0"/>
              <a:t> agreed by the team with owners and estimated time due dates, allowing for tracking and helping to ensure their completion.</a:t>
            </a:r>
          </a:p>
        </p:txBody>
      </p:sp>
    </p:spTree>
    <p:extLst>
      <p:ext uri="{BB962C8B-B14F-4D97-AF65-F5344CB8AC3E}">
        <p14:creationId xmlns:p14="http://schemas.microsoft.com/office/powerpoint/2010/main" val="314583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Retrospective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136</a:t>
            </a:fld>
            <a:endParaRPr lang="fr-FR"/>
          </a:p>
        </p:txBody>
      </p:sp>
      <p:pic>
        <p:nvPicPr>
          <p:cNvPr id="49154" name="Picture 2">
            <a:extLst>
              <a:ext uri="{FF2B5EF4-FFF2-40B4-BE49-F238E27FC236}">
                <a16:creationId xmlns:a16="http://schemas.microsoft.com/office/drawing/2014/main" id="{90532523-2295-4079-A126-BD11D321C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55" y="0"/>
            <a:ext cx="9570608" cy="691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3557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Retrospective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137</a:t>
            </a:fld>
            <a:endParaRPr lang="fr-FR"/>
          </a:p>
        </p:txBody>
      </p:sp>
      <p:pic>
        <p:nvPicPr>
          <p:cNvPr id="56322" name="Picture 2">
            <a:extLst>
              <a:ext uri="{FF2B5EF4-FFF2-40B4-BE49-F238E27FC236}">
                <a16:creationId xmlns:a16="http://schemas.microsoft.com/office/drawing/2014/main" id="{E899E18B-E868-461E-9738-50441665D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282"/>
            <a:ext cx="9144000" cy="6923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22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latin typeface="+mn-lt"/>
              </a:rPr>
              <a:t>Why retrospectives?</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138</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362923" y="143981"/>
            <a:ext cx="8515348" cy="263842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Retrospectives facilitate </a:t>
            </a:r>
            <a:r>
              <a:rPr lang="en-US" sz="2400" b="1" dirty="0">
                <a:solidFill>
                  <a:srgbClr val="C00000"/>
                </a:solidFill>
              </a:rPr>
              <a:t>continuous improvement</a:t>
            </a:r>
            <a:r>
              <a:rPr lang="en-US" sz="2400" b="1" dirty="0"/>
              <a:t>.</a:t>
            </a:r>
          </a:p>
          <a:p>
            <a:r>
              <a:rPr lang="en-US" sz="2400" b="1" dirty="0"/>
              <a:t>Rather than wait until the end of a project to run a full “lessons learned” exercise for the entire delivery, we encourage taking </a:t>
            </a:r>
            <a:r>
              <a:rPr lang="en-US" sz="2400" b="1" dirty="0">
                <a:solidFill>
                  <a:srgbClr val="C00000"/>
                </a:solidFill>
              </a:rPr>
              <a:t>short time boxes </a:t>
            </a:r>
            <a:r>
              <a:rPr lang="en-US" sz="2400" b="1" dirty="0"/>
              <a:t>during delivery for the team to course </a:t>
            </a:r>
            <a:r>
              <a:rPr lang="en-US" sz="2400" b="1" dirty="0">
                <a:solidFill>
                  <a:srgbClr val="C00000"/>
                </a:solidFill>
              </a:rPr>
              <a:t>correct</a:t>
            </a:r>
            <a:r>
              <a:rPr lang="en-US" sz="2400" b="1" dirty="0"/>
              <a:t> and find ways to </a:t>
            </a:r>
            <a:r>
              <a:rPr lang="en-US" sz="2400" b="1" dirty="0">
                <a:solidFill>
                  <a:srgbClr val="C00000"/>
                </a:solidFill>
              </a:rPr>
              <a:t>improve</a:t>
            </a:r>
            <a:r>
              <a:rPr lang="en-US" sz="2400" b="1" dirty="0"/>
              <a:t> their way of working. </a:t>
            </a:r>
          </a:p>
        </p:txBody>
      </p:sp>
      <p:sp>
        <p:nvSpPr>
          <p:cNvPr id="27" name="Rectangle: Rounded Corners 26">
            <a:extLst>
              <a:ext uri="{FF2B5EF4-FFF2-40B4-BE49-F238E27FC236}">
                <a16:creationId xmlns:a16="http://schemas.microsoft.com/office/drawing/2014/main" id="{0630483A-65DE-4851-926C-AA89FC417BC1}"/>
              </a:ext>
            </a:extLst>
          </p:cNvPr>
          <p:cNvSpPr/>
          <p:nvPr/>
        </p:nvSpPr>
        <p:spPr>
          <a:xfrm>
            <a:off x="316432" y="3112794"/>
            <a:ext cx="8515348" cy="163805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This should come in the form of </a:t>
            </a:r>
            <a:r>
              <a:rPr lang="en-US" sz="2400" b="1" dirty="0">
                <a:solidFill>
                  <a:srgbClr val="C00000"/>
                </a:solidFill>
              </a:rPr>
              <a:t>actions</a:t>
            </a:r>
            <a:r>
              <a:rPr lang="en-US" sz="2400" b="1" dirty="0"/>
              <a:t> agreed by the team with owners and estimated time due dates, allowing for tracking and helping to ensure their completion.</a:t>
            </a:r>
          </a:p>
        </p:txBody>
      </p:sp>
    </p:spTree>
    <p:extLst>
      <p:ext uri="{BB962C8B-B14F-4D97-AF65-F5344CB8AC3E}">
        <p14:creationId xmlns:p14="http://schemas.microsoft.com/office/powerpoint/2010/main" val="271262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25021" y="5798681"/>
            <a:ext cx="8700569" cy="365126"/>
          </a:xfrm>
          <a:prstGeom prst="rect">
            <a:avLst/>
          </a:prstGeom>
        </p:spPr>
        <p:txBody>
          <a:bodyPr spcFirstLastPara="1" vert="horz" lIns="91440" tIns="45720" rIns="91440" bIns="45720" rtlCol="0" anchor="ctr" anchorCtr="0">
            <a:noAutofit/>
          </a:bodyPr>
          <a:lstStyle/>
          <a:p>
            <a:pPr algn="ctr"/>
            <a:r>
              <a:rPr lang="en-US" sz="4400" b="1" dirty="0">
                <a:solidFill>
                  <a:schemeClr val="bg1"/>
                </a:solidFill>
              </a:rPr>
              <a:t>Retrospective</a:t>
            </a:r>
            <a:br>
              <a:rPr lang="en-US" sz="4400" b="1" dirty="0">
                <a:solidFill>
                  <a:schemeClr val="bg1"/>
                </a:solidFill>
                <a:latin typeface="+mn-lt"/>
              </a:rPr>
            </a:br>
            <a:br>
              <a:rPr lang="en-US" sz="2000" b="1" dirty="0">
                <a:solidFill>
                  <a:schemeClr val="bg1"/>
                </a:solidFill>
                <a:latin typeface="+mn-lt"/>
              </a:rPr>
            </a:br>
            <a:r>
              <a:rPr lang="en-US" sz="4400" b="1" dirty="0">
                <a:solidFill>
                  <a:schemeClr val="bg1"/>
                </a:solidFill>
                <a:latin typeface="+mn-lt"/>
              </a:rPr>
              <a:t>Advice</a:t>
            </a: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139</a:t>
            </a:fld>
            <a:endParaRPr lang="fr-FR"/>
          </a:p>
        </p:txBody>
      </p:sp>
      <p:sp>
        <p:nvSpPr>
          <p:cNvPr id="28" name="Rectangle: Rounded Corners 27">
            <a:extLst>
              <a:ext uri="{FF2B5EF4-FFF2-40B4-BE49-F238E27FC236}">
                <a16:creationId xmlns:a16="http://schemas.microsoft.com/office/drawing/2014/main" id="{CB68FEAB-A63D-438F-A85E-871272F64B79}"/>
              </a:ext>
            </a:extLst>
          </p:cNvPr>
          <p:cNvSpPr/>
          <p:nvPr/>
        </p:nvSpPr>
        <p:spPr>
          <a:xfrm>
            <a:off x="276033" y="130276"/>
            <a:ext cx="8515348" cy="126481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Be careful not to dwell too heavily on things </a:t>
            </a:r>
            <a:r>
              <a:rPr lang="en-US" sz="2000" b="1" dirty="0">
                <a:solidFill>
                  <a:srgbClr val="C00000"/>
                </a:solidFill>
              </a:rPr>
              <a:t>outside of the teams control</a:t>
            </a:r>
            <a:r>
              <a:rPr lang="en-US" sz="2000" b="1" dirty="0"/>
              <a:t>. Ensure you </a:t>
            </a:r>
            <a:r>
              <a:rPr lang="en-US" sz="2000" b="1" dirty="0">
                <a:solidFill>
                  <a:srgbClr val="C00000"/>
                </a:solidFill>
              </a:rPr>
              <a:t>track them</a:t>
            </a:r>
            <a:r>
              <a:rPr lang="en-US" sz="2000" b="1" dirty="0"/>
              <a:t> and raise them to the relevant owners but value can rarely be found in a one hour ranting session.</a:t>
            </a:r>
            <a:endParaRPr lang="fr-FR" sz="6600" b="1" dirty="0"/>
          </a:p>
        </p:txBody>
      </p:sp>
      <p:sp>
        <p:nvSpPr>
          <p:cNvPr id="29" name="Rectangle: Rounded Corners 28">
            <a:extLst>
              <a:ext uri="{FF2B5EF4-FFF2-40B4-BE49-F238E27FC236}">
                <a16:creationId xmlns:a16="http://schemas.microsoft.com/office/drawing/2014/main" id="{6F3E9BFB-011E-45B1-B453-49B1B9D2C16E}"/>
              </a:ext>
            </a:extLst>
          </p:cNvPr>
          <p:cNvSpPr/>
          <p:nvPr/>
        </p:nvSpPr>
        <p:spPr>
          <a:xfrm>
            <a:off x="207966" y="1639290"/>
            <a:ext cx="8583415" cy="13582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Retro’s are within reason </a:t>
            </a:r>
            <a:r>
              <a:rPr lang="en-US" sz="2000" b="1" dirty="0">
                <a:solidFill>
                  <a:srgbClr val="C00000"/>
                </a:solidFill>
              </a:rPr>
              <a:t>whatever a team needs it to be</a:t>
            </a:r>
            <a:r>
              <a:rPr lang="en-US" sz="2000" b="1" dirty="0"/>
              <a:t>. </a:t>
            </a:r>
          </a:p>
          <a:p>
            <a:r>
              <a:rPr lang="en-US" sz="2000" b="1" dirty="0"/>
              <a:t>They can be broad and encompass multiple issues and problems, or with the teams permission can drill down into </a:t>
            </a:r>
            <a:r>
              <a:rPr lang="en-US" sz="2000" b="1" dirty="0">
                <a:solidFill>
                  <a:srgbClr val="C00000"/>
                </a:solidFill>
              </a:rPr>
              <a:t>specific issues </a:t>
            </a:r>
            <a:r>
              <a:rPr lang="en-US" sz="2000" b="1" dirty="0"/>
              <a:t>using techniques such as the 5 whys.</a:t>
            </a:r>
            <a:endParaRPr lang="fr-FR" sz="4800" b="1" dirty="0"/>
          </a:p>
        </p:txBody>
      </p:sp>
      <p:sp>
        <p:nvSpPr>
          <p:cNvPr id="30" name="Rectangle: Rounded Corners 29">
            <a:extLst>
              <a:ext uri="{FF2B5EF4-FFF2-40B4-BE49-F238E27FC236}">
                <a16:creationId xmlns:a16="http://schemas.microsoft.com/office/drawing/2014/main" id="{3E9F6D4F-73A1-4D7E-B64C-84FD9142B9F6}"/>
              </a:ext>
            </a:extLst>
          </p:cNvPr>
          <p:cNvSpPr/>
          <p:nvPr/>
        </p:nvSpPr>
        <p:spPr>
          <a:xfrm>
            <a:off x="187719" y="3190099"/>
            <a:ext cx="8583415" cy="153519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rPr>
              <a:t>Locations</a:t>
            </a:r>
            <a:r>
              <a:rPr lang="en-US" sz="2000" b="1" dirty="0"/>
              <a:t> can play a major role in the </a:t>
            </a:r>
            <a:r>
              <a:rPr lang="en-US" sz="2000" b="1" dirty="0">
                <a:solidFill>
                  <a:srgbClr val="C00000"/>
                </a:solidFill>
              </a:rPr>
              <a:t>outcome</a:t>
            </a:r>
            <a:r>
              <a:rPr lang="en-US" sz="2000" b="1" dirty="0"/>
              <a:t> of a Retrospective. Changing a Retro location to a Cafe, pub or even using techniques such as the walking retro can help to drive out different problems/issues that might not have come up otherwise</a:t>
            </a:r>
            <a:endParaRPr lang="en-US" sz="3200" b="1" dirty="0"/>
          </a:p>
        </p:txBody>
      </p:sp>
    </p:spTree>
    <p:extLst>
      <p:ext uri="{BB962C8B-B14F-4D97-AF65-F5344CB8AC3E}">
        <p14:creationId xmlns:p14="http://schemas.microsoft.com/office/powerpoint/2010/main" val="152430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fontScale="90000"/>
          </a:bodyPr>
          <a:lstStyle/>
          <a:p>
            <a:pPr lvl="0" algn="ctr">
              <a:buClr>
                <a:schemeClr val="dk1"/>
              </a:buClr>
              <a:buSzPts val="2800"/>
            </a:pPr>
            <a:r>
              <a:rPr lang="en-US" sz="4800" b="1" dirty="0"/>
              <a:t>Problems Often Caused by Overly Functional Orientation</a:t>
            </a:r>
            <a:br>
              <a:rPr lang="en-US" sz="4800" b="1" dirty="0"/>
            </a:br>
            <a:br>
              <a:rPr lang="en-US" sz="4800" b="1" dirty="0"/>
            </a:br>
            <a:r>
              <a:rPr lang="en-US" sz="4800" b="1" dirty="0"/>
              <a:t> </a:t>
            </a:r>
            <a:r>
              <a:rPr lang="en-US" sz="4800" i="1" dirty="0"/>
              <a:t>(‘Optimizing for Cost’)</a:t>
            </a:r>
            <a:endParaRPr sz="4800" i="1" dirty="0"/>
          </a:p>
        </p:txBody>
      </p:sp>
    </p:spTree>
    <p:extLst>
      <p:ext uri="{BB962C8B-B14F-4D97-AF65-F5344CB8AC3E}">
        <p14:creationId xmlns:p14="http://schemas.microsoft.com/office/powerpoint/2010/main" val="41628297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35465" y="5489074"/>
            <a:ext cx="8700569" cy="789673"/>
          </a:xfrm>
          <a:prstGeom prst="rect">
            <a:avLst/>
          </a:prstGeom>
        </p:spPr>
        <p:txBody>
          <a:bodyPr spcFirstLastPara="1" vert="horz" lIns="91440" tIns="45720" rIns="91440" bIns="45720" rtlCol="0" anchor="ctr" anchorCtr="0">
            <a:noAutofit/>
          </a:bodyPr>
          <a:lstStyle/>
          <a:p>
            <a:pPr algn="ctr"/>
            <a:r>
              <a:rPr lang="en-US" sz="4000" b="1" dirty="0">
                <a:solidFill>
                  <a:schemeClr val="bg1"/>
                </a:solidFill>
                <a:latin typeface="+mn-lt"/>
              </a:rPr>
              <a:t>Team Sentiment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140</a:t>
            </a:fld>
            <a:endParaRPr lang="fr-FR"/>
          </a:p>
        </p:txBody>
      </p:sp>
      <p:sp>
        <p:nvSpPr>
          <p:cNvPr id="26" name="Rectangle: Rounded Corners 25">
            <a:extLst>
              <a:ext uri="{FF2B5EF4-FFF2-40B4-BE49-F238E27FC236}">
                <a16:creationId xmlns:a16="http://schemas.microsoft.com/office/drawing/2014/main" id="{629CE18C-EE50-4197-83C3-961FF67B0FD4}"/>
              </a:ext>
            </a:extLst>
          </p:cNvPr>
          <p:cNvSpPr/>
          <p:nvPr/>
        </p:nvSpPr>
        <p:spPr>
          <a:xfrm>
            <a:off x="295076" y="762607"/>
            <a:ext cx="8515348" cy="217386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Team Sentiment practices track the mood of a team and provide a mechanism for team members to rapidly feed back, either </a:t>
            </a:r>
            <a:r>
              <a:rPr lang="en-US" sz="2400" b="1" dirty="0" err="1"/>
              <a:t>publically</a:t>
            </a:r>
            <a:r>
              <a:rPr lang="en-US" sz="2400" b="1" dirty="0"/>
              <a:t> or anonymously, when their mood has changed.</a:t>
            </a:r>
            <a:endParaRPr lang="fr-FR" sz="1050" b="1" dirty="0"/>
          </a:p>
        </p:txBody>
      </p:sp>
      <p:pic>
        <p:nvPicPr>
          <p:cNvPr id="40964" name="Picture 4">
            <a:extLst>
              <a:ext uri="{FF2B5EF4-FFF2-40B4-BE49-F238E27FC236}">
                <a16:creationId xmlns:a16="http://schemas.microsoft.com/office/drawing/2014/main" id="{FEC83223-C2D8-4417-86C6-CA18DF83B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3" y="40737"/>
            <a:ext cx="9188893" cy="6923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9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randombar(horizontal)">
                                      <p:cBhvr>
                                        <p:cTn id="12"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35465" y="5489074"/>
            <a:ext cx="8700569" cy="789673"/>
          </a:xfrm>
          <a:prstGeom prst="rect">
            <a:avLst/>
          </a:prstGeom>
        </p:spPr>
        <p:txBody>
          <a:bodyPr spcFirstLastPara="1" vert="horz" lIns="91440" tIns="45720" rIns="91440" bIns="45720" rtlCol="0" anchor="ctr" anchorCtr="0">
            <a:noAutofit/>
          </a:bodyPr>
          <a:lstStyle/>
          <a:p>
            <a:pPr algn="ctr"/>
            <a:r>
              <a:rPr lang="en-US" sz="4000" b="1" dirty="0">
                <a:solidFill>
                  <a:schemeClr val="bg1"/>
                </a:solidFill>
                <a:latin typeface="+mn-lt"/>
              </a:rPr>
              <a:t>Team Sentiment</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141</a:t>
            </a:fld>
            <a:endParaRPr lang="fr-FR"/>
          </a:p>
        </p:txBody>
      </p:sp>
      <p:pic>
        <p:nvPicPr>
          <p:cNvPr id="27" name="Picture 2">
            <a:extLst>
              <a:ext uri="{FF2B5EF4-FFF2-40B4-BE49-F238E27FC236}">
                <a16:creationId xmlns:a16="http://schemas.microsoft.com/office/drawing/2014/main" id="{3AB40AD2-9AD6-4C2F-A7A4-521BC59C9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54" y="55970"/>
            <a:ext cx="7370283" cy="475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0601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260873" y="5546216"/>
            <a:ext cx="8700569" cy="789673"/>
          </a:xfrm>
          <a:prstGeom prst="rect">
            <a:avLst/>
          </a:prstGeom>
        </p:spPr>
        <p:txBody>
          <a:bodyPr spcFirstLastPara="1" vert="horz" lIns="91440" tIns="45720" rIns="91440" bIns="45720" rtlCol="0" anchor="ctr" anchorCtr="0">
            <a:noAutofit/>
          </a:bodyPr>
          <a:lstStyle/>
          <a:p>
            <a:pPr algn="ctr"/>
            <a:r>
              <a:rPr lang="en-US" sz="3600" b="1" dirty="0">
                <a:solidFill>
                  <a:schemeClr val="bg1"/>
                </a:solidFill>
                <a:latin typeface="+mn-lt"/>
              </a:rPr>
              <a:t>Why use a Team Sentiment practice?</a:t>
            </a: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142</a:t>
            </a:fld>
            <a:endParaRPr lang="fr-FR"/>
          </a:p>
        </p:txBody>
      </p:sp>
      <p:sp>
        <p:nvSpPr>
          <p:cNvPr id="27" name="Rectangle: Rounded Corners 26">
            <a:extLst>
              <a:ext uri="{FF2B5EF4-FFF2-40B4-BE49-F238E27FC236}">
                <a16:creationId xmlns:a16="http://schemas.microsoft.com/office/drawing/2014/main" id="{9FF3520C-84A4-47F0-B13F-03E5E77130F5}"/>
              </a:ext>
            </a:extLst>
          </p:cNvPr>
          <p:cNvSpPr/>
          <p:nvPr/>
        </p:nvSpPr>
        <p:spPr>
          <a:xfrm>
            <a:off x="279647" y="615214"/>
            <a:ext cx="8515348" cy="92060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Team sentiment practices enable problems to be identified, radiated and addressed early. </a:t>
            </a:r>
            <a:endParaRPr lang="fr-FR" sz="1050" b="1" dirty="0"/>
          </a:p>
        </p:txBody>
      </p:sp>
      <p:sp>
        <p:nvSpPr>
          <p:cNvPr id="29" name="Rectangle: Rounded Corners 28">
            <a:extLst>
              <a:ext uri="{FF2B5EF4-FFF2-40B4-BE49-F238E27FC236}">
                <a16:creationId xmlns:a16="http://schemas.microsoft.com/office/drawing/2014/main" id="{334EE8FD-96A1-45C4-95BD-722C3785701F}"/>
              </a:ext>
            </a:extLst>
          </p:cNvPr>
          <p:cNvSpPr/>
          <p:nvPr/>
        </p:nvSpPr>
        <p:spPr>
          <a:xfrm>
            <a:off x="267221" y="1893806"/>
            <a:ext cx="8515348" cy="139319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This enable the team to quickly discuss where one or more team members is suddenly troubled by the direction their work is going. </a:t>
            </a:r>
            <a:endParaRPr lang="fr-FR" sz="2400" dirty="0"/>
          </a:p>
        </p:txBody>
      </p:sp>
      <p:sp>
        <p:nvSpPr>
          <p:cNvPr id="31" name="Rectangle: Rounded Corners 30">
            <a:extLst>
              <a:ext uri="{FF2B5EF4-FFF2-40B4-BE49-F238E27FC236}">
                <a16:creationId xmlns:a16="http://schemas.microsoft.com/office/drawing/2014/main" id="{EAF012EB-E2D9-4554-A45F-67D9164CF405}"/>
              </a:ext>
            </a:extLst>
          </p:cNvPr>
          <p:cNvSpPr/>
          <p:nvPr/>
        </p:nvSpPr>
        <p:spPr>
          <a:xfrm>
            <a:off x="226018" y="3670164"/>
            <a:ext cx="8515348" cy="92060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Can also provide an information radiator to assess the overall team health and feeling.</a:t>
            </a:r>
            <a:endParaRPr lang="fr-FR" sz="2400" dirty="0"/>
          </a:p>
        </p:txBody>
      </p:sp>
    </p:spTree>
    <p:extLst>
      <p:ext uri="{BB962C8B-B14F-4D97-AF65-F5344CB8AC3E}">
        <p14:creationId xmlns:p14="http://schemas.microsoft.com/office/powerpoint/2010/main" val="384336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b="1" dirty="0"/>
              <a:t>Lean Coffee</a:t>
            </a:r>
            <a:br>
              <a:rPr lang="fr-FR" b="1" dirty="0"/>
            </a:br>
            <a:br>
              <a:rPr lang="fr-FR" b="1" dirty="0"/>
            </a:br>
            <a:r>
              <a:rPr lang="fr-FR" b="1" dirty="0" err="1"/>
              <a:t>Metrics</a:t>
            </a:r>
            <a:r>
              <a:rPr lang="fr-FR" b="1" dirty="0"/>
              <a:t> for Software Teams </a:t>
            </a:r>
            <a:endParaRPr b="1" dirty="0"/>
          </a:p>
        </p:txBody>
      </p:sp>
    </p:spTree>
    <p:extLst>
      <p:ext uri="{BB962C8B-B14F-4D97-AF65-F5344CB8AC3E}">
        <p14:creationId xmlns:p14="http://schemas.microsoft.com/office/powerpoint/2010/main" val="40539016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9" name="Rectangle 1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20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439061" y="5691587"/>
            <a:ext cx="870056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Why store all things as code?</a:t>
            </a:r>
            <a:br>
              <a:rPr lang="en-US" sz="2000" b="1" kern="1200" dirty="0">
                <a:solidFill>
                  <a:schemeClr val="bg1"/>
                </a:solidFill>
                <a:latin typeface="+mn-lt"/>
                <a:ea typeface="+mj-ea"/>
                <a:cs typeface="+mj-cs"/>
              </a:rPr>
            </a:br>
            <a:endParaRPr lang="en-US" sz="2800" b="1" kern="1200" dirty="0">
              <a:solidFill>
                <a:schemeClr val="bg1"/>
              </a:solidFill>
              <a:latin typeface="+mn-lt"/>
              <a:ea typeface="+mj-ea"/>
              <a:cs typeface="+mj-cs"/>
            </a:endParaRPr>
          </a:p>
        </p:txBody>
      </p:sp>
      <p:sp>
        <p:nvSpPr>
          <p:cNvPr id="222" name="Freeform: Shape 22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144</a:t>
            </a:fld>
            <a:endParaRPr lang="fr-FR"/>
          </a:p>
        </p:txBody>
      </p:sp>
    </p:spTree>
    <p:extLst>
      <p:ext uri="{BB962C8B-B14F-4D97-AF65-F5344CB8AC3E}">
        <p14:creationId xmlns:p14="http://schemas.microsoft.com/office/powerpoint/2010/main" val="29083342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Questions?</a:t>
            </a:r>
            <a:endParaRPr dirty="0"/>
          </a:p>
        </p:txBody>
      </p:sp>
    </p:spTree>
    <p:extLst>
      <p:ext uri="{BB962C8B-B14F-4D97-AF65-F5344CB8AC3E}">
        <p14:creationId xmlns:p14="http://schemas.microsoft.com/office/powerpoint/2010/main" val="3000811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Pain Points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4" name="Rectangle 3">
            <a:extLst>
              <a:ext uri="{FF2B5EF4-FFF2-40B4-BE49-F238E27FC236}">
                <a16:creationId xmlns:a16="http://schemas.microsoft.com/office/drawing/2014/main" id="{3BDDF71D-6264-4BFC-BB0B-B0BED92B61F6}"/>
              </a:ext>
            </a:extLst>
          </p:cNvPr>
          <p:cNvSpPr/>
          <p:nvPr/>
        </p:nvSpPr>
        <p:spPr>
          <a:xfrm>
            <a:off x="1" y="1578928"/>
            <a:ext cx="9143999" cy="5139869"/>
          </a:xfrm>
          <a:prstGeom prst="rect">
            <a:avLst/>
          </a:prstGeom>
        </p:spPr>
        <p:txBody>
          <a:bodyPr wrap="square">
            <a:spAutoFit/>
          </a:bodyPr>
          <a:lstStyle/>
          <a:p>
            <a:pPr algn="just" fontAlgn="base"/>
            <a:r>
              <a:rPr lang="en-US" sz="2400" dirty="0"/>
              <a:t>Traditional IT teams tend to split and organize themselves according to specialty. </a:t>
            </a:r>
          </a:p>
          <a:p>
            <a:pPr algn="just" fontAlgn="base"/>
            <a:endParaRPr lang="en-US" sz="2800" dirty="0"/>
          </a:p>
          <a:p>
            <a:pPr algn="just" fontAlgn="base"/>
            <a:r>
              <a:rPr lang="en-US" sz="2800" dirty="0"/>
              <a:t>This has a compounding effect on the value stream by vastly reducing work flow and exacerbating long lead times.</a:t>
            </a:r>
          </a:p>
          <a:p>
            <a:pPr algn="just" fontAlgn="base"/>
            <a:endParaRPr lang="en-US" sz="2800" dirty="0"/>
          </a:p>
          <a:p>
            <a:pPr algn="just" fontAlgn="base"/>
            <a:r>
              <a:rPr lang="en-US" sz="2800" dirty="0"/>
              <a:t>Other problems:</a:t>
            </a:r>
          </a:p>
          <a:p>
            <a:pPr marL="457200" indent="-457200" algn="just" fontAlgn="base">
              <a:buFont typeface="Wingdings" panose="05000000000000000000" pitchFamily="2" charset="2"/>
              <a:buChar char="§"/>
            </a:pPr>
            <a:r>
              <a:rPr lang="en-US" sz="2800" dirty="0"/>
              <a:t>Poor handoff coordination, </a:t>
            </a:r>
          </a:p>
          <a:p>
            <a:pPr marL="457200" indent="-457200" algn="just" fontAlgn="base">
              <a:buFont typeface="Wingdings" panose="05000000000000000000" pitchFamily="2" charset="2"/>
              <a:buChar char="§"/>
            </a:pPr>
            <a:r>
              <a:rPr lang="en-US" sz="2800" dirty="0"/>
              <a:t>An increased amount of re-work</a:t>
            </a:r>
          </a:p>
          <a:p>
            <a:pPr marL="457200" indent="-457200" algn="just" fontAlgn="base">
              <a:buFont typeface="Wingdings" panose="05000000000000000000" pitchFamily="2" charset="2"/>
              <a:buChar char="§"/>
            </a:pPr>
            <a:r>
              <a:rPr lang="en-US" sz="2800" dirty="0"/>
              <a:t>Low-quality results</a:t>
            </a:r>
          </a:p>
          <a:p>
            <a:pPr marL="457200" indent="-457200" algn="just" fontAlgn="base">
              <a:buFont typeface="Wingdings" panose="05000000000000000000" pitchFamily="2" charset="2"/>
              <a:buChar char="§"/>
            </a:pPr>
            <a:r>
              <a:rPr lang="en-US" sz="2800" dirty="0"/>
              <a:t>Bottlenecks are more widespread too.</a:t>
            </a:r>
            <a:endParaRPr lang="fr-FR" sz="2800" dirty="0"/>
          </a:p>
        </p:txBody>
      </p:sp>
    </p:spTree>
    <p:extLst>
      <p:ext uri="{BB962C8B-B14F-4D97-AF65-F5344CB8AC3E}">
        <p14:creationId xmlns:p14="http://schemas.microsoft.com/office/powerpoint/2010/main" val="40193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 calcmode="lin" valueType="num">
                                      <p:cBhvr additive="base">
                                        <p:cTn id="1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 calcmode="lin" valueType="num">
                                      <p:cBhvr additive="base">
                                        <p:cTn id="2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 calcmode="lin" valueType="num">
                                      <p:cBhvr additive="base">
                                        <p:cTn id="2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 calcmode="lin" valueType="num">
                                      <p:cBhvr additive="base">
                                        <p:cTn id="2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a:solidFill>
                  <a:schemeClr val="bg1"/>
                </a:solidFill>
                <a:latin typeface="+mj-lt"/>
                <a:ea typeface="+mj-ea"/>
                <a:cs typeface="+mj-cs"/>
              </a:rPr>
              <a:t>Do not dismiss functional-orientation entirely</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402333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sz="4400" b="1" dirty="0"/>
              <a:t>Enable </a:t>
            </a:r>
            <a:r>
              <a:rPr lang="fr-FR" sz="4400" b="1" dirty="0" err="1"/>
              <a:t>Market-Oriented</a:t>
            </a:r>
            <a:r>
              <a:rPr lang="fr-FR" sz="4400" b="1" dirty="0"/>
              <a:t> Teams</a:t>
            </a:r>
            <a:br>
              <a:rPr lang="fr-FR" sz="4400" b="1" dirty="0"/>
            </a:br>
            <a:br>
              <a:rPr lang="fr-FR" sz="4400" b="1" dirty="0"/>
            </a:br>
            <a:r>
              <a:rPr lang="fr-FR" sz="4400" b="1" dirty="0"/>
              <a:t> </a:t>
            </a:r>
            <a:r>
              <a:rPr lang="fr-FR" sz="4400" i="1" dirty="0"/>
              <a:t>(‘</a:t>
            </a:r>
            <a:r>
              <a:rPr lang="fr-FR" sz="4400" i="1" dirty="0" err="1"/>
              <a:t>Optimizing</a:t>
            </a:r>
            <a:r>
              <a:rPr lang="fr-FR" sz="4400" i="1" dirty="0"/>
              <a:t> for Speed’)</a:t>
            </a:r>
            <a:endParaRPr sz="4400" b="1" dirty="0"/>
          </a:p>
        </p:txBody>
      </p:sp>
    </p:spTree>
    <p:extLst>
      <p:ext uri="{BB962C8B-B14F-4D97-AF65-F5344CB8AC3E}">
        <p14:creationId xmlns:p14="http://schemas.microsoft.com/office/powerpoint/2010/main" val="3374106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Create Permanent Teams Around Core Products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2CB504D8-0312-422F-B7AB-BA6F379679A7}"/>
              </a:ext>
            </a:extLst>
          </p:cNvPr>
          <p:cNvPicPr>
            <a:picLocks noChangeAspect="1"/>
          </p:cNvPicPr>
          <p:nvPr/>
        </p:nvPicPr>
        <p:blipFill>
          <a:blip r:embed="rId3"/>
          <a:stretch>
            <a:fillRect/>
          </a:stretch>
        </p:blipFill>
        <p:spPr>
          <a:xfrm>
            <a:off x="71675" y="2326467"/>
            <a:ext cx="9000650" cy="3109895"/>
          </a:xfrm>
          <a:prstGeom prst="rect">
            <a:avLst/>
          </a:prstGeom>
        </p:spPr>
      </p:pic>
    </p:spTree>
    <p:extLst>
      <p:ext uri="{BB962C8B-B14F-4D97-AF65-F5344CB8AC3E}">
        <p14:creationId xmlns:p14="http://schemas.microsoft.com/office/powerpoint/2010/main" val="186316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To Achieve Velocity, You Need Complete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523D429C-385C-4DE1-ADEA-F1CD95D05E05}"/>
              </a:ext>
            </a:extLst>
          </p:cNvPr>
          <p:cNvPicPr>
            <a:picLocks noChangeAspect="1"/>
          </p:cNvPicPr>
          <p:nvPr/>
        </p:nvPicPr>
        <p:blipFill>
          <a:blip r:embed="rId3"/>
          <a:stretch>
            <a:fillRect/>
          </a:stretch>
        </p:blipFill>
        <p:spPr>
          <a:xfrm>
            <a:off x="401" y="2343139"/>
            <a:ext cx="9143599" cy="3076552"/>
          </a:xfrm>
          <a:prstGeom prst="rect">
            <a:avLst/>
          </a:prstGeom>
        </p:spPr>
      </p:pic>
    </p:spTree>
    <p:extLst>
      <p:ext uri="{BB962C8B-B14F-4D97-AF65-F5344CB8AC3E}">
        <p14:creationId xmlns:p14="http://schemas.microsoft.com/office/powerpoint/2010/main" val="72133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dirty="0"/>
              <a:t>Agenda</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2</a:t>
            </a:fld>
            <a:endParaRPr/>
          </a:p>
        </p:txBody>
      </p:sp>
      <p:sp>
        <p:nvSpPr>
          <p:cNvPr id="2" name="Rectangle 1">
            <a:extLst>
              <a:ext uri="{FF2B5EF4-FFF2-40B4-BE49-F238E27FC236}">
                <a16:creationId xmlns:a16="http://schemas.microsoft.com/office/drawing/2014/main" id="{A09A9E3E-EC37-40BC-92C3-7FA6C5C572AA}"/>
              </a:ext>
            </a:extLst>
          </p:cNvPr>
          <p:cNvSpPr/>
          <p:nvPr/>
        </p:nvSpPr>
        <p:spPr>
          <a:xfrm>
            <a:off x="196947" y="619059"/>
            <a:ext cx="8693835" cy="5955989"/>
          </a:xfrm>
          <a:prstGeom prst="rect">
            <a:avLst/>
          </a:prstGeom>
        </p:spPr>
        <p:txBody>
          <a:bodyPr wrap="square">
            <a:spAutoFit/>
          </a:bodyPr>
          <a:lstStyle/>
          <a:p>
            <a:pPr>
              <a:lnSpc>
                <a:spcPct val="150000"/>
              </a:lnSpc>
            </a:pPr>
            <a:r>
              <a:rPr lang="fr-FR" sz="1600" b="1" dirty="0"/>
              <a:t>Part 1:</a:t>
            </a:r>
          </a:p>
          <a:p>
            <a:pPr marL="342900" indent="-342900">
              <a:lnSpc>
                <a:spcPct val="150000"/>
              </a:lnSpc>
              <a:buFont typeface="+mj-lt"/>
              <a:buAutoNum type="arabicPeriod"/>
            </a:pPr>
            <a:r>
              <a:rPr lang="fr-FR" sz="1600" dirty="0" err="1"/>
              <a:t>Problems</a:t>
            </a:r>
            <a:r>
              <a:rPr lang="fr-FR" sz="1600" dirty="0"/>
              <a:t> </a:t>
            </a:r>
            <a:r>
              <a:rPr lang="fr-FR" sz="1600" dirty="0" err="1"/>
              <a:t>Often</a:t>
            </a:r>
            <a:r>
              <a:rPr lang="fr-FR" sz="1600" dirty="0"/>
              <a:t> </a:t>
            </a:r>
            <a:r>
              <a:rPr lang="fr-FR" sz="1600" dirty="0" err="1"/>
              <a:t>Caused</a:t>
            </a:r>
            <a:r>
              <a:rPr lang="fr-FR" sz="1600" dirty="0"/>
              <a:t> by </a:t>
            </a:r>
            <a:r>
              <a:rPr lang="fr-FR" sz="1600" dirty="0" err="1"/>
              <a:t>Overly</a:t>
            </a:r>
            <a:r>
              <a:rPr lang="fr-FR" sz="1600" dirty="0"/>
              <a:t> </a:t>
            </a:r>
            <a:r>
              <a:rPr lang="fr-FR" sz="1600" dirty="0" err="1"/>
              <a:t>Functional</a:t>
            </a:r>
            <a:r>
              <a:rPr lang="fr-FR" sz="1600" dirty="0"/>
              <a:t> Orientation (‘</a:t>
            </a:r>
            <a:r>
              <a:rPr lang="fr-FR" sz="1600" dirty="0" err="1"/>
              <a:t>Optimizing</a:t>
            </a:r>
            <a:r>
              <a:rPr lang="fr-FR" sz="1600" dirty="0"/>
              <a:t> for </a:t>
            </a:r>
            <a:r>
              <a:rPr lang="fr-FR" sz="1600" dirty="0" err="1"/>
              <a:t>Cost</a:t>
            </a:r>
            <a:r>
              <a:rPr lang="fr-FR" sz="1600" dirty="0"/>
              <a:t>’).</a:t>
            </a:r>
          </a:p>
          <a:p>
            <a:pPr marL="342900" indent="-342900">
              <a:lnSpc>
                <a:spcPct val="150000"/>
              </a:lnSpc>
              <a:buFont typeface="+mj-lt"/>
              <a:buAutoNum type="arabicPeriod"/>
            </a:pPr>
            <a:r>
              <a:rPr lang="fr-FR" sz="1600" dirty="0"/>
              <a:t>Enable </a:t>
            </a:r>
            <a:r>
              <a:rPr lang="fr-FR" sz="1600" dirty="0" err="1"/>
              <a:t>Market-Oriented</a:t>
            </a:r>
            <a:r>
              <a:rPr lang="fr-FR" sz="1600" dirty="0"/>
              <a:t> Teams (‘</a:t>
            </a:r>
            <a:r>
              <a:rPr lang="fr-FR" sz="1600" dirty="0" err="1"/>
              <a:t>Optimizing</a:t>
            </a:r>
            <a:r>
              <a:rPr lang="fr-FR" sz="1600" dirty="0"/>
              <a:t> for Speed’).</a:t>
            </a:r>
          </a:p>
          <a:p>
            <a:pPr marL="342900" indent="-342900">
              <a:lnSpc>
                <a:spcPct val="150000"/>
              </a:lnSpc>
              <a:buFont typeface="+mj-lt"/>
              <a:buAutoNum type="arabicPeriod"/>
            </a:pPr>
            <a:r>
              <a:rPr lang="fr-FR" sz="1600" dirty="0" err="1"/>
              <a:t>Making</a:t>
            </a:r>
            <a:r>
              <a:rPr lang="fr-FR" sz="1600" dirty="0"/>
              <a:t> </a:t>
            </a:r>
            <a:r>
              <a:rPr lang="fr-FR" sz="1600" dirty="0" err="1"/>
              <a:t>Functional</a:t>
            </a:r>
            <a:r>
              <a:rPr lang="fr-FR" sz="1600" dirty="0"/>
              <a:t> Orientation Work.</a:t>
            </a:r>
          </a:p>
          <a:p>
            <a:pPr marL="342900" indent="-342900">
              <a:lnSpc>
                <a:spcPct val="150000"/>
              </a:lnSpc>
              <a:buFont typeface="+mj-lt"/>
              <a:buAutoNum type="arabicPeriod"/>
            </a:pPr>
            <a:r>
              <a:rPr lang="fr-FR" sz="1600" dirty="0" err="1"/>
              <a:t>Testing</a:t>
            </a:r>
            <a:r>
              <a:rPr lang="fr-FR" sz="1600" dirty="0"/>
              <a:t>, Operations, and Security as </a:t>
            </a:r>
            <a:r>
              <a:rPr lang="fr-FR" sz="1600" dirty="0" err="1"/>
              <a:t>Everyone’s</a:t>
            </a:r>
            <a:r>
              <a:rPr lang="fr-FR" sz="1600" dirty="0"/>
              <a:t> Job, </a:t>
            </a:r>
            <a:r>
              <a:rPr lang="fr-FR" sz="1600" dirty="0" err="1"/>
              <a:t>Every</a:t>
            </a:r>
            <a:r>
              <a:rPr lang="fr-FR" sz="1600" dirty="0"/>
              <a:t> Day.</a:t>
            </a:r>
          </a:p>
          <a:p>
            <a:pPr marL="342900" indent="-342900">
              <a:lnSpc>
                <a:spcPct val="150000"/>
              </a:lnSpc>
              <a:buFont typeface="+mj-lt"/>
              <a:buAutoNum type="arabicPeriod"/>
            </a:pPr>
            <a:r>
              <a:rPr lang="fr-FR" sz="1600" dirty="0" err="1"/>
              <a:t>Fund</a:t>
            </a:r>
            <a:r>
              <a:rPr lang="fr-FR" sz="1600" dirty="0"/>
              <a:t> Not </a:t>
            </a:r>
            <a:r>
              <a:rPr lang="fr-FR" sz="1600" dirty="0" err="1"/>
              <a:t>Projects</a:t>
            </a:r>
            <a:r>
              <a:rPr lang="fr-FR" sz="1600" dirty="0"/>
              <a:t>, </a:t>
            </a:r>
            <a:r>
              <a:rPr lang="fr-FR" sz="1600" dirty="0" err="1"/>
              <a:t>Rather</a:t>
            </a:r>
            <a:r>
              <a:rPr lang="fr-FR" sz="1600" dirty="0"/>
              <a:t> Services and </a:t>
            </a:r>
            <a:r>
              <a:rPr lang="fr-FR" sz="1600" dirty="0" err="1"/>
              <a:t>Products</a:t>
            </a:r>
            <a:r>
              <a:rPr lang="fr-FR" sz="1600" dirty="0"/>
              <a:t> </a:t>
            </a:r>
            <a:r>
              <a:rPr lang="fr-FR" sz="1600" dirty="0" err="1"/>
              <a:t>Instead</a:t>
            </a:r>
            <a:r>
              <a:rPr lang="fr-FR" sz="1600" dirty="0"/>
              <a:t>.</a:t>
            </a:r>
          </a:p>
          <a:p>
            <a:pPr marL="342900" indent="-342900">
              <a:lnSpc>
                <a:spcPct val="150000"/>
              </a:lnSpc>
              <a:buFont typeface="+mj-lt"/>
              <a:buAutoNum type="arabicPeriod"/>
            </a:pPr>
            <a:r>
              <a:rPr lang="fr-FR" sz="1600" dirty="0"/>
              <a:t>Design Team </a:t>
            </a:r>
            <a:r>
              <a:rPr lang="fr-FR" sz="1600" dirty="0" err="1"/>
              <a:t>Boundaries</a:t>
            </a:r>
            <a:r>
              <a:rPr lang="fr-FR" sz="1600" dirty="0"/>
              <a:t> in Accordance </a:t>
            </a:r>
            <a:r>
              <a:rPr lang="fr-FR" sz="1600" dirty="0" err="1"/>
              <a:t>with</a:t>
            </a:r>
            <a:r>
              <a:rPr lang="fr-FR" sz="1600" dirty="0"/>
              <a:t> </a:t>
            </a:r>
            <a:r>
              <a:rPr lang="fr-FR" sz="1600" dirty="0" err="1"/>
              <a:t>Conway’s</a:t>
            </a:r>
            <a:r>
              <a:rPr lang="fr-FR" sz="1600" dirty="0"/>
              <a:t> Law.</a:t>
            </a:r>
          </a:p>
          <a:p>
            <a:pPr marL="342900" indent="-342900">
              <a:lnSpc>
                <a:spcPct val="150000"/>
              </a:lnSpc>
              <a:buFont typeface="+mj-lt"/>
              <a:buAutoNum type="arabicPeriod"/>
            </a:pPr>
            <a:r>
              <a:rPr lang="fr-FR" sz="1600" dirty="0"/>
              <a:t>Enable </a:t>
            </a:r>
            <a:r>
              <a:rPr lang="fr-FR" sz="1600" dirty="0" err="1"/>
              <a:t>Every</a:t>
            </a:r>
            <a:r>
              <a:rPr lang="fr-FR" sz="1600" dirty="0"/>
              <a:t> Team </a:t>
            </a:r>
            <a:r>
              <a:rPr lang="fr-FR" sz="1600" dirty="0" err="1"/>
              <a:t>Member</a:t>
            </a:r>
            <a:r>
              <a:rPr lang="fr-FR" sz="1600" dirty="0"/>
              <a:t> to Be a </a:t>
            </a:r>
            <a:r>
              <a:rPr lang="fr-FR" sz="1600" dirty="0" err="1"/>
              <a:t>Generalist</a:t>
            </a:r>
            <a:r>
              <a:rPr lang="fr-FR" sz="1600" dirty="0"/>
              <a:t>.</a:t>
            </a:r>
          </a:p>
          <a:p>
            <a:pPr marL="342900" indent="-342900">
              <a:lnSpc>
                <a:spcPct val="150000"/>
              </a:lnSpc>
              <a:buFont typeface="+mj-lt"/>
              <a:buAutoNum type="arabicPeriod"/>
            </a:pPr>
            <a:r>
              <a:rPr lang="fr-FR" sz="1600" dirty="0" err="1"/>
              <a:t>Rethink</a:t>
            </a:r>
            <a:r>
              <a:rPr lang="fr-FR" sz="1600" dirty="0"/>
              <a:t> team structures, </a:t>
            </a:r>
            <a:r>
              <a:rPr lang="fr-FR" sz="1600" dirty="0" err="1"/>
              <a:t>purpose</a:t>
            </a:r>
            <a:r>
              <a:rPr lang="fr-FR" sz="1600" dirty="0"/>
              <a:t> and interaction </a:t>
            </a:r>
          </a:p>
          <a:p>
            <a:pPr marL="342900" indent="-342900">
              <a:lnSpc>
                <a:spcPct val="150000"/>
              </a:lnSpc>
              <a:buFont typeface="+mj-lt"/>
              <a:buAutoNum type="arabicPeriod"/>
            </a:pPr>
            <a:r>
              <a:rPr lang="fr-FR" sz="1600" dirty="0"/>
              <a:t>Case </a:t>
            </a:r>
            <a:r>
              <a:rPr lang="fr-FR" sz="1600" dirty="0" err="1"/>
              <a:t>studies</a:t>
            </a:r>
            <a:r>
              <a:rPr lang="fr-FR" sz="1600" dirty="0"/>
              <a:t>: Spotify and Amazon. </a:t>
            </a:r>
          </a:p>
          <a:p>
            <a:pPr>
              <a:lnSpc>
                <a:spcPct val="150000"/>
              </a:lnSpc>
            </a:pPr>
            <a:endParaRPr lang="fr-FR" sz="1600" dirty="0"/>
          </a:p>
          <a:p>
            <a:pPr>
              <a:lnSpc>
                <a:spcPct val="150000"/>
              </a:lnSpc>
            </a:pPr>
            <a:r>
              <a:rPr lang="fr-FR" sz="1600" b="1" dirty="0"/>
              <a:t>Part 2:</a:t>
            </a:r>
          </a:p>
          <a:p>
            <a:pPr marL="342900" indent="-342900">
              <a:lnSpc>
                <a:spcPct val="150000"/>
              </a:lnSpc>
              <a:buFont typeface="+mj-lt"/>
              <a:buAutoNum type="arabicPeriod"/>
            </a:pPr>
            <a:r>
              <a:rPr lang="fr-FR" sz="1600" dirty="0" err="1"/>
              <a:t>Pairing</a:t>
            </a:r>
            <a:r>
              <a:rPr lang="fr-FR" sz="1600" dirty="0"/>
              <a:t> and mobbing: </a:t>
            </a:r>
            <a:r>
              <a:rPr lang="fr-FR" sz="1600" dirty="0" err="1"/>
              <a:t>Discuss</a:t>
            </a:r>
            <a:r>
              <a:rPr lang="fr-FR" sz="1600" dirty="0"/>
              <a:t> and </a:t>
            </a:r>
            <a:r>
              <a:rPr lang="fr-FR" sz="1600" dirty="0" err="1"/>
              <a:t>experience</a:t>
            </a:r>
            <a:r>
              <a:rPr lang="fr-FR" sz="1600" dirty="0"/>
              <a:t> 3 </a:t>
            </a:r>
            <a:r>
              <a:rPr lang="fr-FR" sz="1600" dirty="0" err="1"/>
              <a:t>foundational</a:t>
            </a:r>
            <a:r>
              <a:rPr lang="fr-FR" sz="1600" dirty="0"/>
              <a:t> practices</a:t>
            </a:r>
          </a:p>
          <a:p>
            <a:pPr marL="342900" indent="-342900">
              <a:lnSpc>
                <a:spcPct val="150000"/>
              </a:lnSpc>
              <a:buFont typeface="+mj-lt"/>
              <a:buAutoNum type="arabicPeriod"/>
            </a:pPr>
            <a:r>
              <a:rPr lang="fr-FR" sz="1600" dirty="0" err="1"/>
              <a:t>Demo</a:t>
            </a:r>
            <a:r>
              <a:rPr lang="fr-FR" sz="1600" dirty="0"/>
              <a:t> </a:t>
            </a:r>
            <a:r>
              <a:rPr lang="fr-FR" sz="1600" dirty="0" err="1"/>
              <a:t>day</a:t>
            </a:r>
            <a:r>
              <a:rPr lang="fr-FR" sz="1600" dirty="0"/>
              <a:t>: </a:t>
            </a:r>
            <a:r>
              <a:rPr lang="fr-FR" sz="1600" dirty="0" err="1"/>
              <a:t>Experiment</a:t>
            </a:r>
            <a:r>
              <a:rPr lang="fr-FR" sz="1600" dirty="0"/>
              <a:t> </a:t>
            </a:r>
            <a:r>
              <a:rPr lang="fr-FR" sz="1600" dirty="0" err="1"/>
              <a:t>with</a:t>
            </a:r>
            <a:r>
              <a:rPr lang="fr-FR" sz="1600" dirty="0"/>
              <a:t> the optimal </a:t>
            </a:r>
            <a:r>
              <a:rPr lang="fr-FR" sz="1600" dirty="0" err="1"/>
              <a:t>methods</a:t>
            </a:r>
            <a:r>
              <a:rPr lang="fr-FR" sz="1600" dirty="0"/>
              <a:t> of </a:t>
            </a:r>
            <a:r>
              <a:rPr lang="fr-FR" sz="1600" dirty="0" err="1"/>
              <a:t>producing</a:t>
            </a:r>
            <a:r>
              <a:rPr lang="fr-FR" sz="1600" dirty="0"/>
              <a:t> a showcase.</a:t>
            </a:r>
          </a:p>
          <a:p>
            <a:pPr marL="342900" indent="-342900">
              <a:lnSpc>
                <a:spcPct val="150000"/>
              </a:lnSpc>
              <a:buFont typeface="+mj-lt"/>
              <a:buAutoNum type="arabicPeriod"/>
            </a:pPr>
            <a:r>
              <a:rPr lang="fr-FR" sz="1600" dirty="0" err="1"/>
              <a:t>Retrospectives</a:t>
            </a:r>
            <a:r>
              <a:rPr lang="fr-FR" sz="1600" dirty="0"/>
              <a:t>, information </a:t>
            </a:r>
            <a:r>
              <a:rPr lang="fr-FR" sz="1600" dirty="0" err="1"/>
              <a:t>radiators</a:t>
            </a:r>
            <a:r>
              <a:rPr lang="fr-FR" sz="1600" dirty="0"/>
              <a:t>, and team sentiment</a:t>
            </a:r>
          </a:p>
          <a:p>
            <a:pPr marL="342900" indent="-342900">
              <a:lnSpc>
                <a:spcPct val="150000"/>
              </a:lnSpc>
              <a:buFont typeface="+mj-lt"/>
              <a:buAutoNum type="arabicPeriod"/>
            </a:pPr>
            <a:r>
              <a:rPr lang="fr-FR" sz="1600" dirty="0"/>
              <a:t>Workshop</a:t>
            </a:r>
          </a:p>
        </p:txBody>
      </p:sp>
    </p:spTree>
    <p:extLst>
      <p:ext uri="{BB962C8B-B14F-4D97-AF65-F5344CB8AC3E}">
        <p14:creationId xmlns:p14="http://schemas.microsoft.com/office/powerpoint/2010/main" val="1740488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Understand Your Customers and Value Streams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9C735E84-50E2-40B3-80FC-FCAC6FE7CE4D}"/>
              </a:ext>
            </a:extLst>
          </p:cNvPr>
          <p:cNvPicPr>
            <a:picLocks noChangeAspect="1"/>
          </p:cNvPicPr>
          <p:nvPr/>
        </p:nvPicPr>
        <p:blipFill>
          <a:blip r:embed="rId3"/>
          <a:stretch>
            <a:fillRect/>
          </a:stretch>
        </p:blipFill>
        <p:spPr>
          <a:xfrm>
            <a:off x="73812" y="2328849"/>
            <a:ext cx="8996376" cy="3105132"/>
          </a:xfrm>
          <a:prstGeom prst="rect">
            <a:avLst/>
          </a:prstGeom>
        </p:spPr>
      </p:pic>
    </p:spTree>
    <p:extLst>
      <p:ext uri="{BB962C8B-B14F-4D97-AF65-F5344CB8AC3E}">
        <p14:creationId xmlns:p14="http://schemas.microsoft.com/office/powerpoint/2010/main" val="436390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Put the Spotlight on Bottlenecks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31F7419F-0DB8-4DB2-A27C-84F1904AC57A}"/>
              </a:ext>
            </a:extLst>
          </p:cNvPr>
          <p:cNvPicPr>
            <a:picLocks noChangeAspect="1"/>
          </p:cNvPicPr>
          <p:nvPr/>
        </p:nvPicPr>
        <p:blipFill>
          <a:blip r:embed="rId3"/>
          <a:stretch>
            <a:fillRect/>
          </a:stretch>
        </p:blipFill>
        <p:spPr>
          <a:xfrm>
            <a:off x="47227" y="2328849"/>
            <a:ext cx="9049546" cy="3105132"/>
          </a:xfrm>
          <a:prstGeom prst="rect">
            <a:avLst/>
          </a:prstGeom>
        </p:spPr>
      </p:pic>
    </p:spTree>
    <p:extLst>
      <p:ext uri="{BB962C8B-B14F-4D97-AF65-F5344CB8AC3E}">
        <p14:creationId xmlns:p14="http://schemas.microsoft.com/office/powerpoint/2010/main" val="1647484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Do Away with Inconsistent Environments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D5946475-19F1-4B46-A82C-5A9DAC3F3BB3}"/>
              </a:ext>
            </a:extLst>
          </p:cNvPr>
          <p:cNvPicPr>
            <a:picLocks noChangeAspect="1"/>
          </p:cNvPicPr>
          <p:nvPr/>
        </p:nvPicPr>
        <p:blipFill>
          <a:blip r:embed="rId3"/>
          <a:stretch>
            <a:fillRect/>
          </a:stretch>
        </p:blipFill>
        <p:spPr>
          <a:xfrm>
            <a:off x="106597" y="2518959"/>
            <a:ext cx="8930805" cy="3114658"/>
          </a:xfrm>
          <a:prstGeom prst="rect">
            <a:avLst/>
          </a:prstGeom>
        </p:spPr>
      </p:pic>
    </p:spTree>
    <p:extLst>
      <p:ext uri="{BB962C8B-B14F-4D97-AF65-F5344CB8AC3E}">
        <p14:creationId xmlns:p14="http://schemas.microsoft.com/office/powerpoint/2010/main" val="2129368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Automate the Path to Production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D90466B6-EEA3-4B05-A222-37DE8DAC9977}"/>
              </a:ext>
            </a:extLst>
          </p:cNvPr>
          <p:cNvPicPr>
            <a:picLocks noChangeAspect="1"/>
          </p:cNvPicPr>
          <p:nvPr/>
        </p:nvPicPr>
        <p:blipFill>
          <a:blip r:embed="rId3"/>
          <a:stretch>
            <a:fillRect/>
          </a:stretch>
        </p:blipFill>
        <p:spPr>
          <a:xfrm>
            <a:off x="58728" y="2335994"/>
            <a:ext cx="9026543" cy="3090842"/>
          </a:xfrm>
          <a:prstGeom prst="rect">
            <a:avLst/>
          </a:prstGeom>
        </p:spPr>
      </p:pic>
    </p:spTree>
    <p:extLst>
      <p:ext uri="{BB962C8B-B14F-4D97-AF65-F5344CB8AC3E}">
        <p14:creationId xmlns:p14="http://schemas.microsoft.com/office/powerpoint/2010/main" val="2484923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 in Quality Up-front</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ABA11426-66E0-43B4-BF9A-4C639C5116D7}"/>
              </a:ext>
            </a:extLst>
          </p:cNvPr>
          <p:cNvPicPr>
            <a:picLocks noChangeAspect="1"/>
          </p:cNvPicPr>
          <p:nvPr/>
        </p:nvPicPr>
        <p:blipFill>
          <a:blip r:embed="rId3"/>
          <a:stretch>
            <a:fillRect/>
          </a:stretch>
        </p:blipFill>
        <p:spPr>
          <a:xfrm>
            <a:off x="52021" y="2340757"/>
            <a:ext cx="9039957" cy="3081316"/>
          </a:xfrm>
          <a:prstGeom prst="rect">
            <a:avLst/>
          </a:prstGeom>
        </p:spPr>
      </p:pic>
    </p:spTree>
    <p:extLst>
      <p:ext uri="{BB962C8B-B14F-4D97-AF65-F5344CB8AC3E}">
        <p14:creationId xmlns:p14="http://schemas.microsoft.com/office/powerpoint/2010/main" val="2567037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Break Down Communication Barriers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4257879B-92C0-4E8C-98FA-7109CB55B014}"/>
              </a:ext>
            </a:extLst>
          </p:cNvPr>
          <p:cNvPicPr>
            <a:picLocks noChangeAspect="1"/>
          </p:cNvPicPr>
          <p:nvPr/>
        </p:nvPicPr>
        <p:blipFill>
          <a:blip r:embed="rId3"/>
          <a:stretch>
            <a:fillRect/>
          </a:stretch>
        </p:blipFill>
        <p:spPr>
          <a:xfrm>
            <a:off x="28984" y="2217271"/>
            <a:ext cx="9086031" cy="3071790"/>
          </a:xfrm>
          <a:prstGeom prst="rect">
            <a:avLst/>
          </a:prstGeom>
        </p:spPr>
      </p:pic>
    </p:spTree>
    <p:extLst>
      <p:ext uri="{BB962C8B-B14F-4D97-AF65-F5344CB8AC3E}">
        <p14:creationId xmlns:p14="http://schemas.microsoft.com/office/powerpoint/2010/main" val="2971930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Rethink and Rebuild your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41A713E7-70ED-410E-BA81-36FEBD37E88F}"/>
              </a:ext>
            </a:extLst>
          </p:cNvPr>
          <p:cNvPicPr>
            <a:picLocks noChangeAspect="1"/>
          </p:cNvPicPr>
          <p:nvPr/>
        </p:nvPicPr>
        <p:blipFill>
          <a:blip r:embed="rId3"/>
          <a:stretch>
            <a:fillRect/>
          </a:stretch>
        </p:blipFill>
        <p:spPr>
          <a:xfrm>
            <a:off x="56685" y="2498255"/>
            <a:ext cx="9030629" cy="3095606"/>
          </a:xfrm>
          <a:prstGeom prst="rect">
            <a:avLst/>
          </a:prstGeom>
        </p:spPr>
      </p:pic>
    </p:spTree>
    <p:extLst>
      <p:ext uri="{BB962C8B-B14F-4D97-AF65-F5344CB8AC3E}">
        <p14:creationId xmlns:p14="http://schemas.microsoft.com/office/powerpoint/2010/main" val="4090618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773724" y="4197080"/>
            <a:ext cx="8032652"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b="1" dirty="0" err="1"/>
              <a:t>Overcoming</a:t>
            </a:r>
            <a:r>
              <a:rPr lang="fr-FR" b="1" dirty="0"/>
              <a:t> Objections</a:t>
            </a:r>
            <a:br>
              <a:rPr lang="fr-FR" b="1" dirty="0"/>
            </a:br>
            <a:r>
              <a:rPr lang="fr-FR" b="1" dirty="0" err="1"/>
              <a:t>Making</a:t>
            </a:r>
            <a:r>
              <a:rPr lang="fr-FR" b="1" dirty="0"/>
              <a:t> </a:t>
            </a:r>
            <a:r>
              <a:rPr lang="fr-FR" b="1" dirty="0" err="1"/>
              <a:t>Functional</a:t>
            </a:r>
            <a:r>
              <a:rPr lang="fr-FR" b="1" dirty="0"/>
              <a:t> Orientation Work</a:t>
            </a:r>
          </a:p>
        </p:txBody>
      </p:sp>
    </p:spTree>
    <p:extLst>
      <p:ext uri="{BB962C8B-B14F-4D97-AF65-F5344CB8AC3E}">
        <p14:creationId xmlns:p14="http://schemas.microsoft.com/office/powerpoint/2010/main" val="1736231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a:solidFill>
                  <a:schemeClr val="bg1"/>
                </a:solidFill>
                <a:latin typeface="+mj-lt"/>
                <a:ea typeface="+mj-ea"/>
                <a:cs typeface="+mj-cs"/>
              </a:rPr>
              <a:t>Do not dismiss functional-orientation entirely</a:t>
            </a:r>
          </a:p>
        </p:txBody>
      </p:sp>
      <p:pic>
        <p:nvPicPr>
          <p:cNvPr id="3" name="Picture 2">
            <a:extLst>
              <a:ext uri="{FF2B5EF4-FFF2-40B4-BE49-F238E27FC236}">
                <a16:creationId xmlns:a16="http://schemas.microsoft.com/office/drawing/2014/main" id="{2AC1427C-3A5D-440C-A72D-16BD3FCEBE4B}"/>
              </a:ext>
            </a:extLst>
          </p:cNvPr>
          <p:cNvPicPr>
            <a:picLocks noChangeAspect="1"/>
          </p:cNvPicPr>
          <p:nvPr/>
        </p:nvPicPr>
        <p:blipFill>
          <a:blip r:embed="rId3"/>
          <a:stretch>
            <a:fillRect/>
          </a:stretch>
        </p:blipFill>
        <p:spPr>
          <a:xfrm>
            <a:off x="417399" y="1541512"/>
            <a:ext cx="8178799" cy="4355209"/>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4" name="Rectangle 3">
            <a:extLst>
              <a:ext uri="{FF2B5EF4-FFF2-40B4-BE49-F238E27FC236}">
                <a16:creationId xmlns:a16="http://schemas.microsoft.com/office/drawing/2014/main" id="{3BDDF71D-6264-4BFC-BB0B-B0BED92B61F6}"/>
              </a:ext>
            </a:extLst>
          </p:cNvPr>
          <p:cNvSpPr/>
          <p:nvPr/>
        </p:nvSpPr>
        <p:spPr>
          <a:xfrm>
            <a:off x="1" y="6206248"/>
            <a:ext cx="9143999" cy="523220"/>
          </a:xfrm>
          <a:prstGeom prst="rect">
            <a:avLst/>
          </a:prstGeom>
        </p:spPr>
        <p:txBody>
          <a:bodyPr wrap="square">
            <a:spAutoFit/>
          </a:bodyPr>
          <a:lstStyle/>
          <a:p>
            <a:pPr algn="ctr" fontAlgn="base"/>
            <a:r>
              <a:rPr lang="en-US" i="1" dirty="0">
                <a:solidFill>
                  <a:srgbClr val="2C35B0"/>
                </a:solidFill>
                <a:latin typeface="inherit"/>
              </a:rPr>
              <a:t>Functional vs. Market Orientation Work: The DevOps Handbook (1st ed. 2016) Kim et al.</a:t>
            </a:r>
            <a:br>
              <a:rPr lang="en-US" dirty="0">
                <a:solidFill>
                  <a:srgbClr val="2C35B0"/>
                </a:solidFill>
                <a:latin typeface="Nunito Sans"/>
              </a:rPr>
            </a:br>
            <a:endParaRPr lang="fr-FR" dirty="0"/>
          </a:p>
        </p:txBody>
      </p:sp>
    </p:spTree>
    <p:extLst>
      <p:ext uri="{BB962C8B-B14F-4D97-AF65-F5344CB8AC3E}">
        <p14:creationId xmlns:p14="http://schemas.microsoft.com/office/powerpoint/2010/main" val="3135509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“DevOps makes us less secure.”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E93E01A7-D512-4061-ADAD-E656A447F0E4}"/>
              </a:ext>
            </a:extLst>
          </p:cNvPr>
          <p:cNvPicPr>
            <a:picLocks noChangeAspect="1"/>
          </p:cNvPicPr>
          <p:nvPr/>
        </p:nvPicPr>
        <p:blipFill>
          <a:blip r:embed="rId3"/>
          <a:stretch>
            <a:fillRect/>
          </a:stretch>
        </p:blipFill>
        <p:spPr>
          <a:xfrm>
            <a:off x="64806" y="2137956"/>
            <a:ext cx="9079194" cy="3921321"/>
          </a:xfrm>
          <a:prstGeom prst="rect">
            <a:avLst/>
          </a:prstGeom>
        </p:spPr>
      </p:pic>
    </p:spTree>
    <p:extLst>
      <p:ext uri="{BB962C8B-B14F-4D97-AF65-F5344CB8AC3E}">
        <p14:creationId xmlns:p14="http://schemas.microsoft.com/office/powerpoint/2010/main" val="1851166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What are the Cultural Values of DevOps?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B610E4BB-AF9F-4457-92B8-EA63ED84697A}"/>
              </a:ext>
            </a:extLst>
          </p:cNvPr>
          <p:cNvPicPr>
            <a:picLocks noChangeAspect="1"/>
          </p:cNvPicPr>
          <p:nvPr/>
        </p:nvPicPr>
        <p:blipFill>
          <a:blip r:embed="rId3"/>
          <a:stretch>
            <a:fillRect/>
          </a:stretch>
        </p:blipFill>
        <p:spPr>
          <a:xfrm>
            <a:off x="0" y="2366104"/>
            <a:ext cx="9144000" cy="2098082"/>
          </a:xfrm>
          <a:prstGeom prst="rect">
            <a:avLst/>
          </a:prstGeom>
        </p:spPr>
      </p:pic>
      <p:sp>
        <p:nvSpPr>
          <p:cNvPr id="3" name="Rectangle 2">
            <a:extLst>
              <a:ext uri="{FF2B5EF4-FFF2-40B4-BE49-F238E27FC236}">
                <a16:creationId xmlns:a16="http://schemas.microsoft.com/office/drawing/2014/main" id="{3DFBB9FE-9DC6-47F0-86F9-FD9132F05F59}"/>
              </a:ext>
            </a:extLst>
          </p:cNvPr>
          <p:cNvSpPr/>
          <p:nvPr/>
        </p:nvSpPr>
        <p:spPr>
          <a:xfrm>
            <a:off x="49494" y="4857211"/>
            <a:ext cx="8969815" cy="1569660"/>
          </a:xfrm>
          <a:prstGeom prst="rect">
            <a:avLst/>
          </a:prstGeom>
        </p:spPr>
        <p:txBody>
          <a:bodyPr wrap="square">
            <a:spAutoFit/>
          </a:bodyPr>
          <a:lstStyle/>
          <a:p>
            <a:pPr lvl="0"/>
            <a:r>
              <a:rPr lang="en-US" sz="2400" b="1" dirty="0"/>
              <a:t>There are certain cultural principles and values of DevOps, that are intertwined with the values of Open Source communities, how open source projects work and agile ways of working, that can create a DevOps culture.</a:t>
            </a:r>
          </a:p>
        </p:txBody>
      </p:sp>
    </p:spTree>
    <p:extLst>
      <p:ext uri="{BB962C8B-B14F-4D97-AF65-F5344CB8AC3E}">
        <p14:creationId xmlns:p14="http://schemas.microsoft.com/office/powerpoint/2010/main" val="1441661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“We have offshore teams.”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F9022A65-687C-4071-98E6-48B599078CD6}"/>
              </a:ext>
            </a:extLst>
          </p:cNvPr>
          <p:cNvPicPr>
            <a:picLocks noChangeAspect="1"/>
          </p:cNvPicPr>
          <p:nvPr/>
        </p:nvPicPr>
        <p:blipFill>
          <a:blip r:embed="rId3"/>
          <a:stretch>
            <a:fillRect/>
          </a:stretch>
        </p:blipFill>
        <p:spPr>
          <a:xfrm>
            <a:off x="119921" y="2268343"/>
            <a:ext cx="9024079" cy="3504496"/>
          </a:xfrm>
          <a:prstGeom prst="rect">
            <a:avLst/>
          </a:prstGeom>
        </p:spPr>
      </p:pic>
    </p:spTree>
    <p:extLst>
      <p:ext uri="{BB962C8B-B14F-4D97-AF65-F5344CB8AC3E}">
        <p14:creationId xmlns:p14="http://schemas.microsoft.com/office/powerpoint/2010/main" val="4213430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“You’re eliminating our Ops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BA9450C9-98F2-46D2-B10B-65EB4816A428}"/>
              </a:ext>
            </a:extLst>
          </p:cNvPr>
          <p:cNvPicPr>
            <a:picLocks noChangeAspect="1"/>
          </p:cNvPicPr>
          <p:nvPr/>
        </p:nvPicPr>
        <p:blipFill>
          <a:blip r:embed="rId3"/>
          <a:stretch>
            <a:fillRect/>
          </a:stretch>
        </p:blipFill>
        <p:spPr>
          <a:xfrm>
            <a:off x="137258" y="2042488"/>
            <a:ext cx="8869483" cy="4049840"/>
          </a:xfrm>
          <a:prstGeom prst="rect">
            <a:avLst/>
          </a:prstGeom>
        </p:spPr>
      </p:pic>
    </p:spTree>
    <p:extLst>
      <p:ext uri="{BB962C8B-B14F-4D97-AF65-F5344CB8AC3E}">
        <p14:creationId xmlns:p14="http://schemas.microsoft.com/office/powerpoint/2010/main" val="3771607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2800" kern="1200" dirty="0">
                <a:solidFill>
                  <a:schemeClr val="bg1"/>
                </a:solidFill>
                <a:latin typeface="+mj-lt"/>
                <a:ea typeface="+mj-ea"/>
                <a:cs typeface="+mj-cs"/>
              </a:rPr>
              <a:t>Objection: “I’ve got too much COTS and legacy code.”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5C44063-9B01-4738-A9CF-560DD4CD06CA}"/>
              </a:ext>
            </a:extLst>
          </p:cNvPr>
          <p:cNvPicPr>
            <a:picLocks noChangeAspect="1"/>
          </p:cNvPicPr>
          <p:nvPr/>
        </p:nvPicPr>
        <p:blipFill>
          <a:blip r:embed="rId3"/>
          <a:stretch>
            <a:fillRect/>
          </a:stretch>
        </p:blipFill>
        <p:spPr>
          <a:xfrm>
            <a:off x="227834" y="2133244"/>
            <a:ext cx="8688331" cy="3886324"/>
          </a:xfrm>
          <a:prstGeom prst="rect">
            <a:avLst/>
          </a:prstGeom>
        </p:spPr>
      </p:pic>
    </p:spTree>
    <p:extLst>
      <p:ext uri="{BB962C8B-B14F-4D97-AF65-F5344CB8AC3E}">
        <p14:creationId xmlns:p14="http://schemas.microsoft.com/office/powerpoint/2010/main" val="2971080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Objection: “We don’t have these skills.”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96E4E2FA-B286-48F0-ADC3-9FA64A069370}"/>
              </a:ext>
            </a:extLst>
          </p:cNvPr>
          <p:cNvPicPr>
            <a:picLocks noChangeAspect="1"/>
          </p:cNvPicPr>
          <p:nvPr/>
        </p:nvPicPr>
        <p:blipFill>
          <a:blip r:embed="rId3"/>
          <a:stretch>
            <a:fillRect/>
          </a:stretch>
        </p:blipFill>
        <p:spPr>
          <a:xfrm>
            <a:off x="-1" y="2467778"/>
            <a:ext cx="9090675" cy="3062691"/>
          </a:xfrm>
          <a:prstGeom prst="rect">
            <a:avLst/>
          </a:prstGeom>
        </p:spPr>
      </p:pic>
    </p:spTree>
    <p:extLst>
      <p:ext uri="{BB962C8B-B14F-4D97-AF65-F5344CB8AC3E}">
        <p14:creationId xmlns:p14="http://schemas.microsoft.com/office/powerpoint/2010/main" val="2350868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DevOps Team Topologies</a:t>
            </a:r>
          </a:p>
        </p:txBody>
      </p:sp>
    </p:spTree>
    <p:extLst>
      <p:ext uri="{BB962C8B-B14F-4D97-AF65-F5344CB8AC3E}">
        <p14:creationId xmlns:p14="http://schemas.microsoft.com/office/powerpoint/2010/main" val="671471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pic>
        <p:nvPicPr>
          <p:cNvPr id="7" name="Picture 6">
            <a:extLst>
              <a:ext uri="{FF2B5EF4-FFF2-40B4-BE49-F238E27FC236}">
                <a16:creationId xmlns:a16="http://schemas.microsoft.com/office/drawing/2014/main" id="{8821EA5F-5609-47FD-A385-68D2B6A9123F}"/>
              </a:ext>
            </a:extLst>
          </p:cNvPr>
          <p:cNvPicPr>
            <a:picLocks noChangeAspect="1"/>
          </p:cNvPicPr>
          <p:nvPr/>
        </p:nvPicPr>
        <p:blipFill>
          <a:blip r:embed="rId3"/>
          <a:stretch>
            <a:fillRect/>
          </a:stretch>
        </p:blipFill>
        <p:spPr>
          <a:xfrm>
            <a:off x="157683" y="1243914"/>
            <a:ext cx="8828633" cy="4370172"/>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2321962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DevOps Anti-Types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2" name="Rectangle 1">
            <a:extLst>
              <a:ext uri="{FF2B5EF4-FFF2-40B4-BE49-F238E27FC236}">
                <a16:creationId xmlns:a16="http://schemas.microsoft.com/office/drawing/2014/main" id="{A544F865-0707-4770-B09A-53D09A187433}"/>
              </a:ext>
            </a:extLst>
          </p:cNvPr>
          <p:cNvSpPr/>
          <p:nvPr/>
        </p:nvSpPr>
        <p:spPr>
          <a:xfrm>
            <a:off x="248355" y="1714714"/>
            <a:ext cx="8782755" cy="4893647"/>
          </a:xfrm>
          <a:prstGeom prst="rect">
            <a:avLst/>
          </a:prstGeom>
        </p:spPr>
        <p:txBody>
          <a:bodyPr wrap="square">
            <a:spAutoFit/>
          </a:bodyPr>
          <a:lstStyle/>
          <a:p>
            <a:r>
              <a:rPr lang="en-US" dirty="0">
                <a:solidFill>
                  <a:srgbClr val="FFFFFF"/>
                </a:solidFill>
                <a:latin typeface="Lato"/>
              </a:rPr>
              <a:t>It’s useful to look at some bad practices, what we might call ‘anti-types’ (after the ubiquitous ‘anti-pattern‘).</a:t>
            </a:r>
          </a:p>
          <a:p>
            <a:r>
              <a:rPr lang="en-US" sz="2000" dirty="0"/>
              <a:t>It’s useful to look at some bad practices, what we might call ‘anti-types’ (after the ubiquitous ‘anti-pattern‘).</a:t>
            </a:r>
          </a:p>
          <a:p>
            <a:endParaRPr lang="en-US" sz="2000" dirty="0"/>
          </a:p>
          <a:p>
            <a:pPr marL="342900" indent="-342900">
              <a:lnSpc>
                <a:spcPct val="150000"/>
              </a:lnSpc>
              <a:buFont typeface="Wingdings" panose="05000000000000000000" pitchFamily="2" charset="2"/>
              <a:buChar char="ü"/>
            </a:pPr>
            <a:r>
              <a:rPr lang="en-US" sz="2000" b="1" dirty="0"/>
              <a:t>A: Dev vs Ops</a:t>
            </a:r>
          </a:p>
          <a:p>
            <a:pPr marL="342900" indent="-342900">
              <a:lnSpc>
                <a:spcPct val="150000"/>
              </a:lnSpc>
              <a:buFont typeface="Wingdings" panose="05000000000000000000" pitchFamily="2" charset="2"/>
              <a:buChar char="ü"/>
            </a:pPr>
            <a:r>
              <a:rPr lang="en-US" sz="2000" b="1" dirty="0"/>
              <a:t>B: DevOps Silo</a:t>
            </a:r>
          </a:p>
          <a:p>
            <a:pPr marL="342900" indent="-342900">
              <a:lnSpc>
                <a:spcPct val="150000"/>
              </a:lnSpc>
              <a:buFont typeface="Wingdings" panose="05000000000000000000" pitchFamily="2" charset="2"/>
              <a:buChar char="ü"/>
            </a:pPr>
            <a:r>
              <a:rPr lang="en-US" sz="2000" b="1" dirty="0"/>
              <a:t>C: No Ops Needed</a:t>
            </a:r>
          </a:p>
          <a:p>
            <a:pPr marL="342900" indent="-342900">
              <a:lnSpc>
                <a:spcPct val="150000"/>
              </a:lnSpc>
              <a:buFont typeface="Wingdings" panose="05000000000000000000" pitchFamily="2" charset="2"/>
              <a:buChar char="ü"/>
            </a:pPr>
            <a:r>
              <a:rPr lang="en-US" sz="2000" b="1" dirty="0"/>
              <a:t>D: Tools Team</a:t>
            </a:r>
          </a:p>
          <a:p>
            <a:pPr marL="342900" indent="-342900">
              <a:lnSpc>
                <a:spcPct val="150000"/>
              </a:lnSpc>
              <a:buFont typeface="Wingdings" panose="05000000000000000000" pitchFamily="2" charset="2"/>
              <a:buChar char="ü"/>
            </a:pPr>
            <a:r>
              <a:rPr lang="en-US" sz="2000" b="1" dirty="0"/>
              <a:t>E: </a:t>
            </a:r>
            <a:r>
              <a:rPr lang="en-US" sz="2000" b="1" dirty="0" err="1"/>
              <a:t>SysAdmin</a:t>
            </a:r>
            <a:endParaRPr lang="en-US" sz="2000" b="1" dirty="0"/>
          </a:p>
          <a:p>
            <a:pPr marL="342900" indent="-342900">
              <a:lnSpc>
                <a:spcPct val="150000"/>
              </a:lnSpc>
              <a:buFont typeface="Wingdings" panose="05000000000000000000" pitchFamily="2" charset="2"/>
              <a:buChar char="ü"/>
            </a:pPr>
            <a:r>
              <a:rPr lang="en-US" sz="2000" b="1" dirty="0"/>
              <a:t>F: Embedded Ops</a:t>
            </a:r>
          </a:p>
          <a:p>
            <a:pPr marL="342900" indent="-342900">
              <a:lnSpc>
                <a:spcPct val="150000"/>
              </a:lnSpc>
              <a:buFont typeface="Wingdings" panose="05000000000000000000" pitchFamily="2" charset="2"/>
              <a:buChar char="ü"/>
            </a:pPr>
            <a:r>
              <a:rPr lang="en-US" sz="2000" b="1" dirty="0"/>
              <a:t>G: Dev vs DBA</a:t>
            </a:r>
          </a:p>
          <a:p>
            <a:br>
              <a:rPr lang="en-US" dirty="0"/>
            </a:br>
            <a:endParaRPr lang="fr-FR" dirty="0"/>
          </a:p>
        </p:txBody>
      </p:sp>
    </p:spTree>
    <p:extLst>
      <p:ext uri="{BB962C8B-B14F-4D97-AF65-F5344CB8AC3E}">
        <p14:creationId xmlns:p14="http://schemas.microsoft.com/office/powerpoint/2010/main" val="20292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200" b="1" kern="1200" dirty="0">
                <a:solidFill>
                  <a:srgbClr val="FFFFFF"/>
                </a:solidFill>
                <a:latin typeface="+mj-lt"/>
                <a:ea typeface="+mj-ea"/>
                <a:cs typeface="+mj-cs"/>
              </a:rPr>
              <a:t>Anti-Type A:</a:t>
            </a:r>
            <a:br>
              <a:rPr lang="en-US" sz="4200" b="1" kern="1200" dirty="0">
                <a:solidFill>
                  <a:srgbClr val="FFFFFF"/>
                </a:solidFill>
                <a:latin typeface="+mj-lt"/>
                <a:ea typeface="+mj-ea"/>
                <a:cs typeface="+mj-cs"/>
              </a:rPr>
            </a:br>
            <a:br>
              <a:rPr lang="en-US" sz="4200" b="1" kern="1200" dirty="0">
                <a:solidFill>
                  <a:srgbClr val="FFFFFF"/>
                </a:solidFill>
                <a:latin typeface="+mj-lt"/>
                <a:ea typeface="+mj-ea"/>
                <a:cs typeface="+mj-cs"/>
              </a:rPr>
            </a:br>
            <a:r>
              <a:rPr lang="en-US" sz="4200" b="1" kern="1200" dirty="0">
                <a:solidFill>
                  <a:srgbClr val="FFFFFF"/>
                </a:solidFill>
                <a:latin typeface="+mj-lt"/>
                <a:ea typeface="+mj-ea"/>
                <a:cs typeface="+mj-cs"/>
              </a:rPr>
              <a:t>Dev and Ops Silos</a:t>
            </a:r>
          </a:p>
        </p:txBody>
      </p:sp>
      <p:pic>
        <p:nvPicPr>
          <p:cNvPr id="10242" name="Picture 2" descr="Anti-Type A">
            <a:extLst>
              <a:ext uri="{FF2B5EF4-FFF2-40B4-BE49-F238E27FC236}">
                <a16:creationId xmlns:a16="http://schemas.microsoft.com/office/drawing/2014/main" id="{ECEF40B1-0DDF-48C7-BEF4-918D1677B9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76178" y="289318"/>
            <a:ext cx="4282451" cy="2483821"/>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3" name="Rectangle 2">
            <a:extLst>
              <a:ext uri="{FF2B5EF4-FFF2-40B4-BE49-F238E27FC236}">
                <a16:creationId xmlns:a16="http://schemas.microsoft.com/office/drawing/2014/main" id="{CBD2B0F2-CEEE-4968-A523-2C808BC6D0B0}"/>
              </a:ext>
            </a:extLst>
          </p:cNvPr>
          <p:cNvSpPr/>
          <p:nvPr/>
        </p:nvSpPr>
        <p:spPr>
          <a:xfrm>
            <a:off x="3621314" y="2887682"/>
            <a:ext cx="5522685" cy="3970318"/>
          </a:xfrm>
          <a:prstGeom prst="rect">
            <a:avLst/>
          </a:prstGeom>
        </p:spPr>
        <p:txBody>
          <a:bodyPr wrap="square">
            <a:spAutoFit/>
          </a:bodyPr>
          <a:lstStyle/>
          <a:p>
            <a:r>
              <a:rPr lang="fr-FR" sz="1800" dirty="0"/>
              <a:t>This </a:t>
            </a:r>
            <a:r>
              <a:rPr lang="fr-FR" sz="1800" dirty="0" err="1"/>
              <a:t>is</a:t>
            </a:r>
            <a:r>
              <a:rPr lang="fr-FR" sz="1800" dirty="0"/>
              <a:t> the </a:t>
            </a:r>
            <a:r>
              <a:rPr lang="fr-FR" sz="1800" dirty="0" err="1"/>
              <a:t>classic</a:t>
            </a:r>
            <a:r>
              <a:rPr lang="fr-FR" sz="1800" dirty="0"/>
              <a:t> ‘</a:t>
            </a:r>
            <a:r>
              <a:rPr lang="fr-FR" sz="1800" dirty="0" err="1"/>
              <a:t>throw</a:t>
            </a:r>
            <a:r>
              <a:rPr lang="fr-FR" sz="1800" dirty="0"/>
              <a:t> </a:t>
            </a:r>
            <a:r>
              <a:rPr lang="fr-FR" sz="1800" dirty="0" err="1"/>
              <a:t>it</a:t>
            </a:r>
            <a:r>
              <a:rPr lang="fr-FR" sz="1800" dirty="0"/>
              <a:t> over the </a:t>
            </a:r>
            <a:r>
              <a:rPr lang="fr-FR" sz="1800" dirty="0" err="1"/>
              <a:t>wall</a:t>
            </a:r>
            <a:r>
              <a:rPr lang="fr-FR" sz="1800" dirty="0"/>
              <a:t>’ split </a:t>
            </a:r>
            <a:r>
              <a:rPr lang="fr-FR" sz="1800" dirty="0" err="1"/>
              <a:t>between</a:t>
            </a:r>
            <a:r>
              <a:rPr lang="fr-FR" sz="1800" dirty="0"/>
              <a:t> Dev and Ops.</a:t>
            </a:r>
          </a:p>
          <a:p>
            <a:r>
              <a:rPr lang="fr-FR" sz="1800" dirty="0"/>
              <a:t>It </a:t>
            </a:r>
            <a:r>
              <a:rPr lang="fr-FR" sz="1800" dirty="0" err="1"/>
              <a:t>means</a:t>
            </a:r>
            <a:r>
              <a:rPr lang="fr-FR" sz="1800" dirty="0"/>
              <a:t> </a:t>
            </a:r>
            <a:r>
              <a:rPr lang="fr-FR" sz="1800" dirty="0" err="1"/>
              <a:t>that</a:t>
            </a:r>
            <a:r>
              <a:rPr lang="fr-FR" sz="1800" dirty="0"/>
              <a:t> story points can </a:t>
            </a:r>
            <a:r>
              <a:rPr lang="fr-FR" sz="1800" dirty="0" err="1"/>
              <a:t>be</a:t>
            </a:r>
            <a:r>
              <a:rPr lang="fr-FR" sz="1800" dirty="0"/>
              <a:t> </a:t>
            </a:r>
            <a:r>
              <a:rPr lang="fr-FR" sz="1800" dirty="0" err="1"/>
              <a:t>claimed</a:t>
            </a:r>
            <a:r>
              <a:rPr lang="fr-FR" sz="1800" dirty="0"/>
              <a:t> </a:t>
            </a:r>
            <a:r>
              <a:rPr lang="fr-FR" sz="1800" dirty="0" err="1"/>
              <a:t>early</a:t>
            </a:r>
            <a:r>
              <a:rPr lang="fr-FR" sz="1800" dirty="0"/>
              <a:t> (DONE </a:t>
            </a:r>
            <a:r>
              <a:rPr lang="fr-FR" sz="1800" dirty="0" err="1"/>
              <a:t>means</a:t>
            </a:r>
            <a:r>
              <a:rPr lang="fr-FR" sz="1800" dirty="0"/>
              <a:t> ‘</a:t>
            </a:r>
            <a:r>
              <a:rPr lang="fr-FR" sz="1800" dirty="0" err="1"/>
              <a:t>feature-complete</a:t>
            </a:r>
            <a:r>
              <a:rPr lang="fr-FR" sz="1800" dirty="0"/>
              <a:t>’, but not </a:t>
            </a:r>
            <a:r>
              <a:rPr lang="fr-FR" sz="1800" dirty="0" err="1"/>
              <a:t>working</a:t>
            </a:r>
            <a:r>
              <a:rPr lang="fr-FR" sz="1800" dirty="0"/>
              <a:t> in Production), and software </a:t>
            </a:r>
            <a:r>
              <a:rPr lang="fr-FR" sz="1800" dirty="0" err="1"/>
              <a:t>operability</a:t>
            </a:r>
            <a:r>
              <a:rPr lang="fr-FR" sz="1800" dirty="0"/>
              <a:t> </a:t>
            </a:r>
            <a:r>
              <a:rPr lang="fr-FR" sz="1800" dirty="0" err="1"/>
              <a:t>suffers</a:t>
            </a:r>
            <a:r>
              <a:rPr lang="fr-FR" sz="1800" dirty="0"/>
              <a:t> </a:t>
            </a:r>
            <a:r>
              <a:rPr lang="fr-FR" sz="1800" dirty="0" err="1"/>
              <a:t>because</a:t>
            </a:r>
            <a:r>
              <a:rPr lang="fr-FR" sz="1800" dirty="0"/>
              <a:t> Devs do not have </a:t>
            </a:r>
            <a:r>
              <a:rPr lang="fr-FR" sz="1800" dirty="0" err="1"/>
              <a:t>enough</a:t>
            </a:r>
            <a:r>
              <a:rPr lang="fr-FR" sz="1800" dirty="0"/>
              <a:t> </a:t>
            </a:r>
            <a:r>
              <a:rPr lang="fr-FR" sz="1800" dirty="0" err="1"/>
              <a:t>context</a:t>
            </a:r>
            <a:r>
              <a:rPr lang="fr-FR" sz="1800" dirty="0"/>
              <a:t> for </a:t>
            </a:r>
            <a:r>
              <a:rPr lang="fr-FR" sz="1800" dirty="0" err="1"/>
              <a:t>operational</a:t>
            </a:r>
            <a:r>
              <a:rPr lang="fr-FR" sz="1800" dirty="0"/>
              <a:t> </a:t>
            </a:r>
            <a:r>
              <a:rPr lang="fr-FR" sz="1800" dirty="0" err="1"/>
              <a:t>features</a:t>
            </a:r>
            <a:r>
              <a:rPr lang="fr-FR" sz="1800" dirty="0"/>
              <a:t> and Ops folks do not have time or inclination to engage Devs in order to fix the </a:t>
            </a:r>
            <a:r>
              <a:rPr lang="fr-FR" sz="1800" dirty="0" err="1"/>
              <a:t>problems</a:t>
            </a:r>
            <a:r>
              <a:rPr lang="fr-FR" sz="1800" dirty="0"/>
              <a:t> </a:t>
            </a:r>
            <a:r>
              <a:rPr lang="fr-FR" sz="1800" dirty="0" err="1"/>
              <a:t>before</a:t>
            </a:r>
            <a:r>
              <a:rPr lang="fr-FR" sz="1800" dirty="0"/>
              <a:t> the software </a:t>
            </a:r>
            <a:r>
              <a:rPr lang="fr-FR" sz="1800" dirty="0" err="1"/>
              <a:t>goes</a:t>
            </a:r>
            <a:r>
              <a:rPr lang="fr-FR" sz="1800" dirty="0"/>
              <a:t> live.</a:t>
            </a:r>
          </a:p>
          <a:p>
            <a:endParaRPr lang="fr-FR" sz="1800" dirty="0"/>
          </a:p>
          <a:p>
            <a:r>
              <a:rPr lang="fr-FR" sz="1800" dirty="0" err="1"/>
              <a:t>We</a:t>
            </a:r>
            <a:r>
              <a:rPr lang="fr-FR" sz="1800" dirty="0"/>
              <a:t> </a:t>
            </a:r>
            <a:r>
              <a:rPr lang="fr-FR" sz="1800" dirty="0" err="1"/>
              <a:t>likely</a:t>
            </a:r>
            <a:r>
              <a:rPr lang="fr-FR" sz="1800" dirty="0"/>
              <a:t> all know </a:t>
            </a:r>
            <a:r>
              <a:rPr lang="fr-FR" sz="1800" dirty="0" err="1"/>
              <a:t>this</a:t>
            </a:r>
            <a:r>
              <a:rPr lang="fr-FR" sz="1800" dirty="0"/>
              <a:t> </a:t>
            </a:r>
            <a:r>
              <a:rPr lang="fr-FR" sz="1800" dirty="0" err="1"/>
              <a:t>topology</a:t>
            </a:r>
            <a:r>
              <a:rPr lang="fr-FR" sz="1800" dirty="0"/>
              <a:t> </a:t>
            </a:r>
            <a:r>
              <a:rPr lang="fr-FR" sz="1800" dirty="0" err="1"/>
              <a:t>is</a:t>
            </a:r>
            <a:r>
              <a:rPr lang="fr-FR" sz="1800" dirty="0"/>
              <a:t> </a:t>
            </a:r>
            <a:r>
              <a:rPr lang="fr-FR" sz="1800" dirty="0" err="1"/>
              <a:t>bad</a:t>
            </a:r>
            <a:r>
              <a:rPr lang="fr-FR" sz="1800" dirty="0"/>
              <a:t>, but I </a:t>
            </a:r>
            <a:r>
              <a:rPr lang="fr-FR" sz="1800" dirty="0" err="1"/>
              <a:t>think</a:t>
            </a:r>
            <a:r>
              <a:rPr lang="fr-FR" sz="1800" dirty="0"/>
              <a:t> </a:t>
            </a:r>
            <a:r>
              <a:rPr lang="fr-FR" sz="1800" dirty="0" err="1"/>
              <a:t>there</a:t>
            </a:r>
            <a:r>
              <a:rPr lang="fr-FR" sz="1800" dirty="0"/>
              <a:t> are </a:t>
            </a:r>
            <a:r>
              <a:rPr lang="fr-FR" sz="1800" dirty="0" err="1"/>
              <a:t>actually</a:t>
            </a:r>
            <a:r>
              <a:rPr lang="fr-FR" sz="1800" dirty="0"/>
              <a:t> </a:t>
            </a:r>
            <a:r>
              <a:rPr lang="fr-FR" sz="1800" dirty="0" err="1"/>
              <a:t>worse</a:t>
            </a:r>
            <a:r>
              <a:rPr lang="fr-FR" sz="1800" dirty="0"/>
              <a:t> topologies; at least </a:t>
            </a:r>
            <a:r>
              <a:rPr lang="fr-FR" sz="1800" dirty="0" err="1"/>
              <a:t>with</a:t>
            </a:r>
            <a:r>
              <a:rPr lang="fr-FR" sz="1800" dirty="0"/>
              <a:t> </a:t>
            </a:r>
            <a:r>
              <a:rPr lang="fr-FR" sz="1800" dirty="0" err="1"/>
              <a:t>Anti-Type</a:t>
            </a:r>
            <a:r>
              <a:rPr lang="fr-FR" sz="1800" dirty="0"/>
              <a:t> A (Dev and Ops Silos), </a:t>
            </a:r>
            <a:r>
              <a:rPr lang="fr-FR" sz="1800" dirty="0" err="1"/>
              <a:t>we</a:t>
            </a:r>
            <a:r>
              <a:rPr lang="fr-FR" sz="1800" dirty="0"/>
              <a:t> know </a:t>
            </a:r>
            <a:r>
              <a:rPr lang="fr-FR" sz="1800" dirty="0" err="1"/>
              <a:t>there</a:t>
            </a:r>
            <a:r>
              <a:rPr lang="fr-FR" sz="1800" dirty="0"/>
              <a:t> </a:t>
            </a:r>
            <a:r>
              <a:rPr lang="fr-FR" sz="1800" dirty="0" err="1"/>
              <a:t>is</a:t>
            </a:r>
            <a:r>
              <a:rPr lang="fr-FR" sz="1800" dirty="0"/>
              <a:t> a </a:t>
            </a:r>
            <a:r>
              <a:rPr lang="fr-FR" sz="1800" dirty="0" err="1"/>
              <a:t>problem</a:t>
            </a:r>
            <a:r>
              <a:rPr lang="fr-FR" sz="1800" dirty="0"/>
              <a:t>.</a:t>
            </a:r>
          </a:p>
        </p:txBody>
      </p:sp>
    </p:spTree>
    <p:extLst>
      <p:ext uri="{BB962C8B-B14F-4D97-AF65-F5344CB8AC3E}">
        <p14:creationId xmlns:p14="http://schemas.microsoft.com/office/powerpoint/2010/main" val="250440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200" b="1" kern="1200" dirty="0">
                <a:solidFill>
                  <a:srgbClr val="FFFFFF"/>
                </a:solidFill>
                <a:latin typeface="+mj-lt"/>
                <a:ea typeface="+mj-ea"/>
                <a:cs typeface="+mj-cs"/>
              </a:rPr>
              <a:t>Anti-Type B: </a:t>
            </a:r>
            <a:br>
              <a:rPr lang="en-US" sz="4200" b="1" kern="1200" dirty="0">
                <a:solidFill>
                  <a:srgbClr val="FFFFFF"/>
                </a:solidFill>
                <a:latin typeface="+mj-lt"/>
                <a:ea typeface="+mj-ea"/>
                <a:cs typeface="+mj-cs"/>
              </a:rPr>
            </a:br>
            <a:br>
              <a:rPr lang="en-US" sz="4200" b="1" kern="1200" dirty="0">
                <a:solidFill>
                  <a:srgbClr val="FFFFFF"/>
                </a:solidFill>
                <a:latin typeface="+mj-lt"/>
                <a:ea typeface="+mj-ea"/>
                <a:cs typeface="+mj-cs"/>
              </a:rPr>
            </a:br>
            <a:r>
              <a:rPr lang="en-US" sz="4200" b="1" kern="1200" dirty="0">
                <a:solidFill>
                  <a:srgbClr val="FFFFFF"/>
                </a:solidFill>
                <a:latin typeface="+mj-lt"/>
                <a:ea typeface="+mj-ea"/>
                <a:cs typeface="+mj-cs"/>
              </a:rPr>
              <a:t>DevOps Team Silo</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3" name="Rectangle 2">
            <a:extLst>
              <a:ext uri="{FF2B5EF4-FFF2-40B4-BE49-F238E27FC236}">
                <a16:creationId xmlns:a16="http://schemas.microsoft.com/office/drawing/2014/main" id="{CBD2B0F2-CEEE-4968-A523-2C808BC6D0B0}"/>
              </a:ext>
            </a:extLst>
          </p:cNvPr>
          <p:cNvSpPr/>
          <p:nvPr/>
        </p:nvSpPr>
        <p:spPr>
          <a:xfrm>
            <a:off x="3621314" y="2887682"/>
            <a:ext cx="5522685" cy="2585323"/>
          </a:xfrm>
          <a:prstGeom prst="rect">
            <a:avLst/>
          </a:prstGeom>
        </p:spPr>
        <p:txBody>
          <a:bodyPr wrap="square">
            <a:spAutoFit/>
          </a:bodyPr>
          <a:lstStyle/>
          <a:p>
            <a:r>
              <a:rPr lang="en-US" sz="1800" dirty="0"/>
              <a:t>The DevOps Team Silo (Anti-Type B) typically results from a manager or exec deciding that they “need a bit of this DevOps thing” and starting a ‘DevOps team’ (probably full of people known as ‘a </a:t>
            </a:r>
            <a:r>
              <a:rPr lang="en-US" sz="1800" dirty="0" err="1"/>
              <a:t>DevOp</a:t>
            </a:r>
            <a:r>
              <a:rPr lang="en-US" sz="1800" dirty="0"/>
              <a:t>‘). The members of the DevOps team quickly form another silo, keeping Dev and Ops further apart than ever as they defend their corner, skills, and toolset from the ‘clueless </a:t>
            </a:r>
            <a:r>
              <a:rPr lang="en-US" sz="1800" dirty="0" err="1"/>
              <a:t>Devs</a:t>
            </a:r>
            <a:r>
              <a:rPr lang="en-US" sz="1800" dirty="0"/>
              <a:t>’ and ‘dinosaur Ops’ people.</a:t>
            </a:r>
          </a:p>
        </p:txBody>
      </p:sp>
      <p:pic>
        <p:nvPicPr>
          <p:cNvPr id="11266" name="Picture 2" descr="Anti-Type B">
            <a:extLst>
              <a:ext uri="{FF2B5EF4-FFF2-40B4-BE49-F238E27FC236}">
                <a16:creationId xmlns:a16="http://schemas.microsoft.com/office/drawing/2014/main" id="{E27BBADA-B7C5-4501-8812-F98967794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793" y="0"/>
            <a:ext cx="5007429" cy="28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399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C:</a:t>
            </a:r>
            <a:br>
              <a:rPr lang="en-US" sz="4100" b="1" kern="1200" dirty="0">
                <a:solidFill>
                  <a:srgbClr val="FFFFFF"/>
                </a:solidFill>
                <a:latin typeface="+mj-lt"/>
                <a:ea typeface="+mj-ea"/>
                <a:cs typeface="+mj-cs"/>
              </a:rPr>
            </a:br>
            <a:br>
              <a:rPr lang="en-US" sz="4200" b="1" kern="1200" dirty="0">
                <a:solidFill>
                  <a:srgbClr val="FFFFFF"/>
                </a:solidFill>
                <a:latin typeface="+mj-lt"/>
                <a:ea typeface="+mj-ea"/>
                <a:cs typeface="+mj-cs"/>
              </a:rPr>
            </a:br>
            <a:r>
              <a:rPr lang="en-US" sz="4200" b="1" kern="1200" dirty="0">
                <a:solidFill>
                  <a:srgbClr val="FFFFFF"/>
                </a:solidFill>
                <a:latin typeface="+mj-lt"/>
                <a:ea typeface="+mj-ea"/>
                <a:cs typeface="+mj-cs"/>
              </a:rPr>
              <a:t> Dev Don't Need Ops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3" name="Rectangle 2">
            <a:extLst>
              <a:ext uri="{FF2B5EF4-FFF2-40B4-BE49-F238E27FC236}">
                <a16:creationId xmlns:a16="http://schemas.microsoft.com/office/drawing/2014/main" id="{CBD2B0F2-CEEE-4968-A523-2C808BC6D0B0}"/>
              </a:ext>
            </a:extLst>
          </p:cNvPr>
          <p:cNvSpPr/>
          <p:nvPr/>
        </p:nvSpPr>
        <p:spPr>
          <a:xfrm>
            <a:off x="3621315" y="3224213"/>
            <a:ext cx="5522685" cy="2585323"/>
          </a:xfrm>
          <a:prstGeom prst="rect">
            <a:avLst/>
          </a:prstGeom>
        </p:spPr>
        <p:txBody>
          <a:bodyPr wrap="square">
            <a:spAutoFit/>
          </a:bodyPr>
          <a:lstStyle/>
          <a:p>
            <a:r>
              <a:rPr lang="en-US" sz="1800" dirty="0"/>
              <a:t>The DevOps Team Silo (Anti-Type B) typically results from a manager or exec deciding that they “need a bit of this DevOps thing” and starting a ‘DevOps team’ (probably full of people known as ‘a </a:t>
            </a:r>
            <a:r>
              <a:rPr lang="en-US" sz="1800" dirty="0" err="1"/>
              <a:t>DevOp</a:t>
            </a:r>
            <a:r>
              <a:rPr lang="en-US" sz="1800" dirty="0"/>
              <a:t>‘). The members of the DevOps team quickly form another silo, keeping Dev and Ops further apart than ever as they defend their corner, skills, and toolset from the ‘clueless </a:t>
            </a:r>
            <a:r>
              <a:rPr lang="en-US" sz="1800" dirty="0" err="1"/>
              <a:t>Devs</a:t>
            </a:r>
            <a:r>
              <a:rPr lang="en-US" sz="1800" dirty="0"/>
              <a:t>’ and ‘dinosaur Ops’ people.</a:t>
            </a:r>
          </a:p>
        </p:txBody>
      </p:sp>
      <p:pic>
        <p:nvPicPr>
          <p:cNvPr id="16386" name="Picture 2" descr="Anti-Type C">
            <a:extLst>
              <a:ext uri="{FF2B5EF4-FFF2-40B4-BE49-F238E27FC236}">
                <a16:creationId xmlns:a16="http://schemas.microsoft.com/office/drawing/2014/main" id="{445F237B-73E9-4CCD-A077-1285C738D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181" y="271281"/>
            <a:ext cx="4518883" cy="261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44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51674"/>
            <a:ext cx="8661654"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284982" y="800314"/>
            <a:ext cx="5232654" cy="914400"/>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2600" b="1" kern="1200" dirty="0">
                <a:solidFill>
                  <a:schemeClr val="bg1"/>
                </a:solidFill>
                <a:latin typeface="+mj-lt"/>
                <a:ea typeface="+mj-ea"/>
                <a:cs typeface="+mj-cs"/>
              </a:rPr>
              <a:t>From ‘The DevOps Handbook’</a:t>
            </a:r>
            <a:br>
              <a:rPr lang="en-US" sz="2600" b="1" kern="1200" dirty="0">
                <a:solidFill>
                  <a:schemeClr val="bg1"/>
                </a:solidFill>
                <a:latin typeface="+mj-lt"/>
                <a:ea typeface="+mj-ea"/>
                <a:cs typeface="+mj-cs"/>
              </a:rPr>
            </a:br>
            <a:endParaRPr lang="en-US" sz="2600" b="1" kern="1200" dirty="0">
              <a:solidFill>
                <a:schemeClr val="bg1"/>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lvl="0" algn="ctr">
              <a:lnSpc>
                <a:spcPct val="90000"/>
              </a:lnSpc>
              <a:spcBef>
                <a:spcPts val="1000"/>
              </a:spcBef>
              <a:buClr>
                <a:srgbClr val="898989"/>
              </a:buClr>
              <a:buSzPts val="900"/>
            </a:pPr>
            <a:r>
              <a:rPr lang="en-US" sz="3200" b="1" kern="1200" dirty="0">
                <a:solidFill>
                  <a:schemeClr val="bg1"/>
                </a:solidFill>
              </a:rPr>
              <a:t>DevOps Practices</a:t>
            </a:r>
            <a:endParaRPr lang="en-US" sz="2800" kern="1200" dirty="0">
              <a:solidFill>
                <a:schemeClr val="bg2"/>
              </a:solidFill>
              <a:latin typeface="+mn-lt"/>
              <a:ea typeface="+mn-ea"/>
              <a:cs typeface="+mn-cs"/>
            </a:endParaRPr>
          </a:p>
        </p:txBody>
      </p:sp>
      <p:cxnSp>
        <p:nvCxnSpPr>
          <p:cNvPr id="348" name="Straight Connector 95">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A27CB17-F7C0-488C-944D-60E503A9DEE3}"/>
              </a:ext>
            </a:extLst>
          </p:cNvPr>
          <p:cNvPicPr>
            <a:picLocks noChangeAspect="1"/>
          </p:cNvPicPr>
          <p:nvPr/>
        </p:nvPicPr>
        <p:blipFill>
          <a:blip r:embed="rId3"/>
          <a:stretch>
            <a:fillRect/>
          </a:stretch>
        </p:blipFill>
        <p:spPr>
          <a:xfrm>
            <a:off x="758813" y="1988023"/>
            <a:ext cx="7626373" cy="4842748"/>
          </a:xfrm>
          <a:prstGeom prst="rect">
            <a:avLst/>
          </a:prstGeom>
        </p:spPr>
      </p:pic>
    </p:spTree>
    <p:extLst>
      <p:ext uri="{BB962C8B-B14F-4D97-AF65-F5344CB8AC3E}">
        <p14:creationId xmlns:p14="http://schemas.microsoft.com/office/powerpoint/2010/main" val="2324820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D:</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DevOps as Tools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3" name="Rectangle 2">
            <a:extLst>
              <a:ext uri="{FF2B5EF4-FFF2-40B4-BE49-F238E27FC236}">
                <a16:creationId xmlns:a16="http://schemas.microsoft.com/office/drawing/2014/main" id="{CBD2B0F2-CEEE-4968-A523-2C808BC6D0B0}"/>
              </a:ext>
            </a:extLst>
          </p:cNvPr>
          <p:cNvSpPr/>
          <p:nvPr/>
        </p:nvSpPr>
        <p:spPr>
          <a:xfrm>
            <a:off x="3621315" y="3224213"/>
            <a:ext cx="5522685" cy="2585323"/>
          </a:xfrm>
          <a:prstGeom prst="rect">
            <a:avLst/>
          </a:prstGeom>
        </p:spPr>
        <p:txBody>
          <a:bodyPr wrap="square">
            <a:spAutoFit/>
          </a:bodyPr>
          <a:lstStyle/>
          <a:p>
            <a:r>
              <a:rPr lang="en-US" sz="1800" dirty="0"/>
              <a:t>The DevOps Team Silo (Anti-Type B) typically results from a manager or exec deciding that they “need a bit of this DevOps thing” and starting a ‘DevOps team’ (probably full of people known as ‘a </a:t>
            </a:r>
            <a:r>
              <a:rPr lang="en-US" sz="1800" dirty="0" err="1"/>
              <a:t>DevOp</a:t>
            </a:r>
            <a:r>
              <a:rPr lang="en-US" sz="1800" dirty="0"/>
              <a:t>‘). The members of the DevOps team quickly form another silo, keeping Dev and Ops further apart than ever as they defend their corner, skills, and toolset from the ‘clueless </a:t>
            </a:r>
            <a:r>
              <a:rPr lang="en-US" sz="1800" dirty="0" err="1"/>
              <a:t>Devs</a:t>
            </a:r>
            <a:r>
              <a:rPr lang="en-US" sz="1800" dirty="0"/>
              <a:t>’ and ‘dinosaur Ops’ people.</a:t>
            </a:r>
          </a:p>
        </p:txBody>
      </p:sp>
      <p:pic>
        <p:nvPicPr>
          <p:cNvPr id="7" name="Picture 2" descr="Anti-Type D">
            <a:extLst>
              <a:ext uri="{FF2B5EF4-FFF2-40B4-BE49-F238E27FC236}">
                <a16:creationId xmlns:a16="http://schemas.microsoft.com/office/drawing/2014/main" id="{7CBBB743-241B-4E60-BF98-DA44E6500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280" y="227264"/>
            <a:ext cx="5138057" cy="297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978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E:</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Rebranded </a:t>
            </a:r>
            <a:r>
              <a:rPr lang="en-US" sz="4100" b="1" kern="1200" dirty="0" err="1">
                <a:solidFill>
                  <a:srgbClr val="FFFFFF"/>
                </a:solidFill>
                <a:latin typeface="+mj-lt"/>
                <a:ea typeface="+mj-ea"/>
                <a:cs typeface="+mj-cs"/>
              </a:rPr>
              <a:t>SysAdmin</a:t>
            </a:r>
            <a:endParaRPr lang="en-US" sz="4100" b="1" kern="1200" dirty="0">
              <a:solidFill>
                <a:srgbClr val="FFFFFF"/>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3" name="Rectangle 2">
            <a:extLst>
              <a:ext uri="{FF2B5EF4-FFF2-40B4-BE49-F238E27FC236}">
                <a16:creationId xmlns:a16="http://schemas.microsoft.com/office/drawing/2014/main" id="{CBD2B0F2-CEEE-4968-A523-2C808BC6D0B0}"/>
              </a:ext>
            </a:extLst>
          </p:cNvPr>
          <p:cNvSpPr/>
          <p:nvPr/>
        </p:nvSpPr>
        <p:spPr>
          <a:xfrm>
            <a:off x="3612088" y="3429000"/>
            <a:ext cx="5522685" cy="2585323"/>
          </a:xfrm>
          <a:prstGeom prst="rect">
            <a:avLst/>
          </a:prstGeom>
        </p:spPr>
        <p:txBody>
          <a:bodyPr wrap="square">
            <a:spAutoFit/>
          </a:bodyPr>
          <a:lstStyle/>
          <a:p>
            <a:r>
              <a:rPr lang="en-US" sz="1800" dirty="0"/>
              <a:t>The DevOps Team Silo (Anti-Type B) typically results from a manager or exec deciding that they “need a bit of this DevOps thing” and starting a ‘DevOps team’ (probably full of people known as ‘a </a:t>
            </a:r>
            <a:r>
              <a:rPr lang="en-US" sz="1800" dirty="0" err="1"/>
              <a:t>DevOp</a:t>
            </a:r>
            <a:r>
              <a:rPr lang="en-US" sz="1800" dirty="0"/>
              <a:t>‘). The members of the DevOps team quickly form another silo, keeping Dev and Ops further apart than ever as they defend their corner, skills, and toolset from the ‘clueless </a:t>
            </a:r>
            <a:r>
              <a:rPr lang="en-US" sz="1800" dirty="0" err="1"/>
              <a:t>Devs</a:t>
            </a:r>
            <a:r>
              <a:rPr lang="en-US" sz="1800" dirty="0"/>
              <a:t>’ and ‘dinosaur Ops’ people.</a:t>
            </a:r>
          </a:p>
        </p:txBody>
      </p:sp>
      <p:pic>
        <p:nvPicPr>
          <p:cNvPr id="14338" name="Picture 2" descr="Anti-Type E">
            <a:extLst>
              <a:ext uri="{FF2B5EF4-FFF2-40B4-BE49-F238E27FC236}">
                <a16:creationId xmlns:a16="http://schemas.microsoft.com/office/drawing/2014/main" id="{A95552D6-CF3F-4FBF-B7E3-81486176B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380" y="311449"/>
            <a:ext cx="5108100" cy="295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70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100" b="1" kern="1200" dirty="0">
                <a:solidFill>
                  <a:srgbClr val="FFFFFF"/>
                </a:solidFill>
                <a:latin typeface="+mj-lt"/>
                <a:ea typeface="+mj-ea"/>
                <a:cs typeface="+mj-cs"/>
              </a:rPr>
              <a:t>Anti-Type F:</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Ops Embedded in Dev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3" name="Rectangle 2">
            <a:extLst>
              <a:ext uri="{FF2B5EF4-FFF2-40B4-BE49-F238E27FC236}">
                <a16:creationId xmlns:a16="http://schemas.microsoft.com/office/drawing/2014/main" id="{CBD2B0F2-CEEE-4968-A523-2C808BC6D0B0}"/>
              </a:ext>
            </a:extLst>
          </p:cNvPr>
          <p:cNvSpPr/>
          <p:nvPr/>
        </p:nvSpPr>
        <p:spPr>
          <a:xfrm>
            <a:off x="3621315" y="3429000"/>
            <a:ext cx="5522685" cy="2585323"/>
          </a:xfrm>
          <a:prstGeom prst="rect">
            <a:avLst/>
          </a:prstGeom>
        </p:spPr>
        <p:txBody>
          <a:bodyPr wrap="square">
            <a:spAutoFit/>
          </a:bodyPr>
          <a:lstStyle/>
          <a:p>
            <a:r>
              <a:rPr lang="en-US" sz="1800" dirty="0"/>
              <a:t>The DevOps Team Silo (Anti-Type B) typically results from a manager or exec deciding that they “need a bit of this DevOps thing” and starting a ‘DevOps team’ (probably full of people known as ‘a </a:t>
            </a:r>
            <a:r>
              <a:rPr lang="en-US" sz="1800" dirty="0" err="1"/>
              <a:t>DevOp</a:t>
            </a:r>
            <a:r>
              <a:rPr lang="en-US" sz="1800" dirty="0"/>
              <a:t>‘). The members of the DevOps team quickly form another silo, keeping Dev and Ops further apart than ever as they defend their corner, skills, and toolset from the ‘clueless </a:t>
            </a:r>
            <a:r>
              <a:rPr lang="en-US" sz="1800" dirty="0" err="1"/>
              <a:t>Devs</a:t>
            </a:r>
            <a:r>
              <a:rPr lang="en-US" sz="1800" dirty="0"/>
              <a:t>’ and ‘dinosaur Ops’ people.</a:t>
            </a:r>
          </a:p>
        </p:txBody>
      </p:sp>
      <p:pic>
        <p:nvPicPr>
          <p:cNvPr id="13316" name="Picture 4" descr="Anti-Type F">
            <a:extLst>
              <a:ext uri="{FF2B5EF4-FFF2-40B4-BE49-F238E27FC236}">
                <a16:creationId xmlns:a16="http://schemas.microsoft.com/office/drawing/2014/main" id="{A7E7410D-2A1E-41DB-8BA7-36AE134C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674" y="190852"/>
            <a:ext cx="5263835" cy="304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445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256" name="Rectangle 25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252663" y="742951"/>
            <a:ext cx="3249229" cy="4962524"/>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rgbClr val="FFFFFF"/>
                </a:solidFill>
                <a:latin typeface="+mj-lt"/>
                <a:ea typeface="+mj-ea"/>
                <a:cs typeface="+mj-cs"/>
              </a:rPr>
              <a:t>Anti-Type G: </a:t>
            </a:r>
            <a:br>
              <a:rPr lang="en-US" sz="4100" b="1" kern="1200" dirty="0">
                <a:solidFill>
                  <a:srgbClr val="FFFFFF"/>
                </a:solidFill>
                <a:latin typeface="+mj-lt"/>
                <a:ea typeface="+mj-ea"/>
                <a:cs typeface="+mj-cs"/>
              </a:rPr>
            </a:br>
            <a:br>
              <a:rPr lang="en-US" sz="4100" b="1" kern="1200" dirty="0">
                <a:solidFill>
                  <a:srgbClr val="FFFFFF"/>
                </a:solidFill>
                <a:latin typeface="+mj-lt"/>
                <a:ea typeface="+mj-ea"/>
                <a:cs typeface="+mj-cs"/>
              </a:rPr>
            </a:br>
            <a:r>
              <a:rPr lang="en-US" sz="4100" b="1" kern="1200" dirty="0">
                <a:solidFill>
                  <a:srgbClr val="FFFFFF"/>
                </a:solidFill>
                <a:latin typeface="+mj-lt"/>
                <a:ea typeface="+mj-ea"/>
                <a:cs typeface="+mj-cs"/>
              </a:rPr>
              <a:t>Dev and DBA Silos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3" name="Rectangle 2">
            <a:extLst>
              <a:ext uri="{FF2B5EF4-FFF2-40B4-BE49-F238E27FC236}">
                <a16:creationId xmlns:a16="http://schemas.microsoft.com/office/drawing/2014/main" id="{CBD2B0F2-CEEE-4968-A523-2C808BC6D0B0}"/>
              </a:ext>
            </a:extLst>
          </p:cNvPr>
          <p:cNvSpPr/>
          <p:nvPr/>
        </p:nvSpPr>
        <p:spPr>
          <a:xfrm>
            <a:off x="3621315" y="3401225"/>
            <a:ext cx="5522685" cy="2585323"/>
          </a:xfrm>
          <a:prstGeom prst="rect">
            <a:avLst/>
          </a:prstGeom>
        </p:spPr>
        <p:txBody>
          <a:bodyPr wrap="square">
            <a:spAutoFit/>
          </a:bodyPr>
          <a:lstStyle/>
          <a:p>
            <a:r>
              <a:rPr lang="en-US" sz="1800" dirty="0"/>
              <a:t>The DevOps Team Silo (Anti-Type B) typically results from a manager or exec deciding that they “need a bit of this DevOps thing” and starting a ‘DevOps team’ (probably full of people known as ‘a </a:t>
            </a:r>
            <a:r>
              <a:rPr lang="en-US" sz="1800" dirty="0" err="1"/>
              <a:t>DevOp</a:t>
            </a:r>
            <a:r>
              <a:rPr lang="en-US" sz="1800" dirty="0"/>
              <a:t>‘). The members of the DevOps team quickly form another silo, keeping Dev and Ops further apart than ever as they defend their corner, skills, and toolset from the ‘clueless </a:t>
            </a:r>
            <a:r>
              <a:rPr lang="en-US" sz="1800" dirty="0" err="1"/>
              <a:t>Devs</a:t>
            </a:r>
            <a:r>
              <a:rPr lang="en-US" sz="1800" dirty="0"/>
              <a:t>’ and ‘dinosaur Ops’ people.</a:t>
            </a:r>
          </a:p>
        </p:txBody>
      </p:sp>
      <p:pic>
        <p:nvPicPr>
          <p:cNvPr id="12290" name="Picture 2" descr="Anti-Type G">
            <a:extLst>
              <a:ext uri="{FF2B5EF4-FFF2-40B4-BE49-F238E27FC236}">
                <a16:creationId xmlns:a16="http://schemas.microsoft.com/office/drawing/2014/main" id="{E6749C57-BF9F-42FB-B94E-DFE66B2D5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738" y="176489"/>
            <a:ext cx="5263835" cy="304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854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1: Dev and Ops Collaboration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026" name="Picture 2">
            <a:extLst>
              <a:ext uri="{FF2B5EF4-FFF2-40B4-BE49-F238E27FC236}">
                <a16:creationId xmlns:a16="http://schemas.microsoft.com/office/drawing/2014/main" id="{9624CEF8-22A2-4B0B-965A-3A18792C7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075" y="1919127"/>
            <a:ext cx="5215513" cy="30197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993B46-1A72-4925-B2FE-B0E50D9A18D9}"/>
              </a:ext>
            </a:extLst>
          </p:cNvPr>
          <p:cNvPicPr>
            <a:picLocks noChangeAspect="1"/>
          </p:cNvPicPr>
          <p:nvPr/>
        </p:nvPicPr>
        <p:blipFill>
          <a:blip r:embed="rId4"/>
          <a:stretch>
            <a:fillRect/>
          </a:stretch>
        </p:blipFill>
        <p:spPr>
          <a:xfrm>
            <a:off x="3818781" y="5889147"/>
            <a:ext cx="5325218" cy="895475"/>
          </a:xfrm>
          <a:prstGeom prst="rect">
            <a:avLst/>
          </a:prstGeom>
        </p:spPr>
      </p:pic>
    </p:spTree>
    <p:extLst>
      <p:ext uri="{BB962C8B-B14F-4D97-AF65-F5344CB8AC3E}">
        <p14:creationId xmlns:p14="http://schemas.microsoft.com/office/powerpoint/2010/main" val="1903701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2: Fully Shared Ops Responsibilities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050" name="Picture 2">
            <a:extLst>
              <a:ext uri="{FF2B5EF4-FFF2-40B4-BE49-F238E27FC236}">
                <a16:creationId xmlns:a16="http://schemas.microsoft.com/office/drawing/2014/main" id="{F90BBF5F-4AFC-4599-AF20-547C365A0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183" y="1714714"/>
            <a:ext cx="5636831" cy="32636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3B8EC8C-41EC-4C28-9601-F571B77BCDC7}"/>
              </a:ext>
            </a:extLst>
          </p:cNvPr>
          <p:cNvPicPr>
            <a:picLocks noChangeAspect="1"/>
          </p:cNvPicPr>
          <p:nvPr/>
        </p:nvPicPr>
        <p:blipFill>
          <a:blip r:embed="rId4"/>
          <a:stretch>
            <a:fillRect/>
          </a:stretch>
        </p:blipFill>
        <p:spPr>
          <a:xfrm>
            <a:off x="3409150" y="5677536"/>
            <a:ext cx="5734850" cy="1057423"/>
          </a:xfrm>
          <a:prstGeom prst="rect">
            <a:avLst/>
          </a:prstGeom>
        </p:spPr>
      </p:pic>
    </p:spTree>
    <p:extLst>
      <p:ext uri="{BB962C8B-B14F-4D97-AF65-F5344CB8AC3E}">
        <p14:creationId xmlns:p14="http://schemas.microsoft.com/office/powerpoint/2010/main" val="2595758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2800" b="1" kern="1200" dirty="0">
                <a:solidFill>
                  <a:schemeClr val="bg1"/>
                </a:solidFill>
                <a:latin typeface="+mj-lt"/>
                <a:ea typeface="+mj-ea"/>
                <a:cs typeface="+mj-cs"/>
              </a:rPr>
              <a:t>Type 3: Ops as Infrastructure-as-a-Service (Platform)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074" name="Picture 2">
            <a:extLst>
              <a:ext uri="{FF2B5EF4-FFF2-40B4-BE49-F238E27FC236}">
                <a16:creationId xmlns:a16="http://schemas.microsoft.com/office/drawing/2014/main" id="{39F0C48B-480F-4A17-B062-860154BF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956" y="1641808"/>
            <a:ext cx="5159022" cy="29870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717FB04-F840-4341-8971-EBE091FC67CD}"/>
              </a:ext>
            </a:extLst>
          </p:cNvPr>
          <p:cNvPicPr>
            <a:picLocks noChangeAspect="1"/>
          </p:cNvPicPr>
          <p:nvPr/>
        </p:nvPicPr>
        <p:blipFill>
          <a:blip r:embed="rId4"/>
          <a:stretch>
            <a:fillRect/>
          </a:stretch>
        </p:blipFill>
        <p:spPr>
          <a:xfrm>
            <a:off x="3304360" y="5472729"/>
            <a:ext cx="5839640" cy="1286054"/>
          </a:xfrm>
          <a:prstGeom prst="rect">
            <a:avLst/>
          </a:prstGeom>
        </p:spPr>
      </p:pic>
    </p:spTree>
    <p:extLst>
      <p:ext uri="{BB962C8B-B14F-4D97-AF65-F5344CB8AC3E}">
        <p14:creationId xmlns:p14="http://schemas.microsoft.com/office/powerpoint/2010/main" val="3982510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4: DevOps as an External Service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5122" name="Picture 2">
            <a:extLst>
              <a:ext uri="{FF2B5EF4-FFF2-40B4-BE49-F238E27FC236}">
                <a16:creationId xmlns:a16="http://schemas.microsoft.com/office/drawing/2014/main" id="{36A95311-C073-45E2-938E-5D87A0D32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098" y="1714714"/>
            <a:ext cx="5877745" cy="34508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E0ED21A-3236-4AAA-B709-C5420E079372}"/>
              </a:ext>
            </a:extLst>
          </p:cNvPr>
          <p:cNvPicPr>
            <a:picLocks noChangeAspect="1"/>
          </p:cNvPicPr>
          <p:nvPr/>
        </p:nvPicPr>
        <p:blipFill>
          <a:blip r:embed="rId4"/>
          <a:stretch>
            <a:fillRect/>
          </a:stretch>
        </p:blipFill>
        <p:spPr>
          <a:xfrm>
            <a:off x="3266255" y="5914893"/>
            <a:ext cx="5877745" cy="943107"/>
          </a:xfrm>
          <a:prstGeom prst="rect">
            <a:avLst/>
          </a:prstGeom>
        </p:spPr>
      </p:pic>
    </p:spTree>
    <p:extLst>
      <p:ext uri="{BB962C8B-B14F-4D97-AF65-F5344CB8AC3E}">
        <p14:creationId xmlns:p14="http://schemas.microsoft.com/office/powerpoint/2010/main" val="1813305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5: DevOps Team with an Expiry Date</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4098" name="Picture 2">
            <a:extLst>
              <a:ext uri="{FF2B5EF4-FFF2-40B4-BE49-F238E27FC236}">
                <a16:creationId xmlns:a16="http://schemas.microsoft.com/office/drawing/2014/main" id="{7B7B60A1-E516-479B-88C2-E188083B2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488" y="1990725"/>
            <a:ext cx="5140624" cy="29763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AA44487-7810-42FD-8A2B-3B5DA19F50F8}"/>
              </a:ext>
            </a:extLst>
          </p:cNvPr>
          <p:cNvPicPr>
            <a:picLocks noChangeAspect="1"/>
          </p:cNvPicPr>
          <p:nvPr/>
        </p:nvPicPr>
        <p:blipFill>
          <a:blip r:embed="rId4"/>
          <a:stretch>
            <a:fillRect/>
          </a:stretch>
        </p:blipFill>
        <p:spPr>
          <a:xfrm>
            <a:off x="3371044" y="5619577"/>
            <a:ext cx="5772956" cy="1238423"/>
          </a:xfrm>
          <a:prstGeom prst="rect">
            <a:avLst/>
          </a:prstGeom>
        </p:spPr>
      </p:pic>
    </p:spTree>
    <p:extLst>
      <p:ext uri="{BB962C8B-B14F-4D97-AF65-F5344CB8AC3E}">
        <p14:creationId xmlns:p14="http://schemas.microsoft.com/office/powerpoint/2010/main" val="1140154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6: DevOps Advocacy Team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CEA45FC6-33A3-488C-9589-F6168A7FFAFF}"/>
              </a:ext>
            </a:extLst>
          </p:cNvPr>
          <p:cNvPicPr>
            <a:picLocks noChangeAspect="1"/>
          </p:cNvPicPr>
          <p:nvPr/>
        </p:nvPicPr>
        <p:blipFill>
          <a:blip r:embed="rId3"/>
          <a:stretch>
            <a:fillRect/>
          </a:stretch>
        </p:blipFill>
        <p:spPr>
          <a:xfrm>
            <a:off x="3337396" y="5600084"/>
            <a:ext cx="5710716" cy="1161959"/>
          </a:xfrm>
          <a:prstGeom prst="rect">
            <a:avLst/>
          </a:prstGeom>
        </p:spPr>
      </p:pic>
      <p:pic>
        <p:nvPicPr>
          <p:cNvPr id="7170" name="Picture 2">
            <a:extLst>
              <a:ext uri="{FF2B5EF4-FFF2-40B4-BE49-F238E27FC236}">
                <a16:creationId xmlns:a16="http://schemas.microsoft.com/office/drawing/2014/main" id="{20841C0E-F1FF-436C-BAE2-C59EED9D9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4711" y="1578928"/>
            <a:ext cx="5599289" cy="324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169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a:bodyPr>
          <a:lstStyle/>
          <a:p>
            <a:pPr lvl="0" algn="ctr">
              <a:buClr>
                <a:schemeClr val="dk1"/>
              </a:buClr>
              <a:buSzPts val="2800"/>
            </a:pPr>
            <a:r>
              <a:rPr lang="fr-FR" sz="4800" b="1" dirty="0" err="1"/>
              <a:t>Organizational</a:t>
            </a:r>
            <a:r>
              <a:rPr lang="fr-FR" sz="4800" b="1" dirty="0"/>
              <a:t> patterns for DevOps</a:t>
            </a:r>
            <a:endParaRPr sz="48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7: SRE Team (Google Model)</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6146" name="Picture 2">
            <a:extLst>
              <a:ext uri="{FF2B5EF4-FFF2-40B4-BE49-F238E27FC236}">
                <a16:creationId xmlns:a16="http://schemas.microsoft.com/office/drawing/2014/main" id="{15AD67FA-EF42-44D5-85BB-A92E72739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586" y="1714714"/>
            <a:ext cx="4993414" cy="28911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19F66DD-8807-4FF4-B8DE-5BF8779F1276}"/>
              </a:ext>
            </a:extLst>
          </p:cNvPr>
          <p:cNvPicPr>
            <a:picLocks noChangeAspect="1"/>
          </p:cNvPicPr>
          <p:nvPr/>
        </p:nvPicPr>
        <p:blipFill>
          <a:blip r:embed="rId4"/>
          <a:stretch>
            <a:fillRect/>
          </a:stretch>
        </p:blipFill>
        <p:spPr>
          <a:xfrm>
            <a:off x="3266255" y="5600525"/>
            <a:ext cx="5877745" cy="1257475"/>
          </a:xfrm>
          <a:prstGeom prst="rect">
            <a:avLst/>
          </a:prstGeom>
        </p:spPr>
      </p:pic>
    </p:spTree>
    <p:extLst>
      <p:ext uri="{BB962C8B-B14F-4D97-AF65-F5344CB8AC3E}">
        <p14:creationId xmlns:p14="http://schemas.microsoft.com/office/powerpoint/2010/main" val="4118563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8: Container-Driven Collaboration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F5620255-D5A6-46B0-9E27-2F26D2184EE5}"/>
              </a:ext>
            </a:extLst>
          </p:cNvPr>
          <p:cNvPicPr>
            <a:picLocks noChangeAspect="1"/>
          </p:cNvPicPr>
          <p:nvPr/>
        </p:nvPicPr>
        <p:blipFill>
          <a:blip r:embed="rId3"/>
          <a:stretch>
            <a:fillRect/>
          </a:stretch>
        </p:blipFill>
        <p:spPr>
          <a:xfrm>
            <a:off x="3380571" y="5662006"/>
            <a:ext cx="5763429" cy="1105054"/>
          </a:xfrm>
          <a:prstGeom prst="rect">
            <a:avLst/>
          </a:prstGeom>
        </p:spPr>
      </p:pic>
      <p:pic>
        <p:nvPicPr>
          <p:cNvPr id="9218" name="Picture 2">
            <a:extLst>
              <a:ext uri="{FF2B5EF4-FFF2-40B4-BE49-F238E27FC236}">
                <a16:creationId xmlns:a16="http://schemas.microsoft.com/office/drawing/2014/main" id="{4E723BEB-E7EC-4CAF-8A6C-AF5CF1CF8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7921" y="1804617"/>
            <a:ext cx="5306079" cy="307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354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Type 9: Dev and DBA Collaboration</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8194" name="Picture 2">
            <a:extLst>
              <a:ext uri="{FF2B5EF4-FFF2-40B4-BE49-F238E27FC236}">
                <a16:creationId xmlns:a16="http://schemas.microsoft.com/office/drawing/2014/main" id="{5AF860D7-6A0A-428B-A7A3-AB9A5A076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688" y="1413780"/>
            <a:ext cx="5715000" cy="33089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F39B87-1A76-41DB-89A7-CB09EF44B2A2}"/>
              </a:ext>
            </a:extLst>
          </p:cNvPr>
          <p:cNvPicPr>
            <a:picLocks noChangeAspect="1"/>
          </p:cNvPicPr>
          <p:nvPr/>
        </p:nvPicPr>
        <p:blipFill>
          <a:blip r:embed="rId4"/>
          <a:stretch>
            <a:fillRect/>
          </a:stretch>
        </p:blipFill>
        <p:spPr>
          <a:xfrm>
            <a:off x="3180518" y="5652479"/>
            <a:ext cx="5963482" cy="1124107"/>
          </a:xfrm>
          <a:prstGeom prst="rect">
            <a:avLst/>
          </a:prstGeom>
        </p:spPr>
      </p:pic>
    </p:spTree>
    <p:extLst>
      <p:ext uri="{BB962C8B-B14F-4D97-AF65-F5344CB8AC3E}">
        <p14:creationId xmlns:p14="http://schemas.microsoft.com/office/powerpoint/2010/main" val="1784645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Fund Not Projects, Rather Services and Products Instead</a:t>
            </a:r>
          </a:p>
        </p:txBody>
      </p:sp>
    </p:spTree>
    <p:extLst>
      <p:ext uri="{BB962C8B-B14F-4D97-AF65-F5344CB8AC3E}">
        <p14:creationId xmlns:p14="http://schemas.microsoft.com/office/powerpoint/2010/main" val="6988658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Do not dismiss functional-orientation entirely</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960196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Enable Every Team Member to Be a Generalist</a:t>
            </a:r>
          </a:p>
        </p:txBody>
      </p:sp>
    </p:spTree>
    <p:extLst>
      <p:ext uri="{BB962C8B-B14F-4D97-AF65-F5344CB8AC3E}">
        <p14:creationId xmlns:p14="http://schemas.microsoft.com/office/powerpoint/2010/main" val="3187823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Do not dismiss functional-orientation entirely</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
        <p:nvSpPr>
          <p:cNvPr id="2" name="Rectangle 1">
            <a:extLst>
              <a:ext uri="{FF2B5EF4-FFF2-40B4-BE49-F238E27FC236}">
                <a16:creationId xmlns:a16="http://schemas.microsoft.com/office/drawing/2014/main" id="{2DD3866E-366F-4CB4-A141-DBF430CF0544}"/>
              </a:ext>
            </a:extLst>
          </p:cNvPr>
          <p:cNvSpPr/>
          <p:nvPr/>
        </p:nvSpPr>
        <p:spPr>
          <a:xfrm>
            <a:off x="221673" y="1578928"/>
            <a:ext cx="8408193" cy="4401205"/>
          </a:xfrm>
          <a:prstGeom prst="rect">
            <a:avLst/>
          </a:prstGeom>
        </p:spPr>
        <p:txBody>
          <a:bodyPr wrap="square">
            <a:spAutoFit/>
          </a:bodyPr>
          <a:lstStyle/>
          <a:p>
            <a:pPr marL="457200" indent="-457200">
              <a:buFont typeface="Arial" panose="020B0604020202020204" pitchFamily="34" charset="0"/>
              <a:buChar char="•"/>
            </a:pPr>
            <a:r>
              <a:rPr lang="fr-FR" sz="2800" dirty="0"/>
              <a:t> Over-</a:t>
            </a:r>
            <a:r>
              <a:rPr lang="fr-FR" sz="2800" dirty="0" err="1"/>
              <a:t>specialization</a:t>
            </a:r>
            <a:r>
              <a:rPr lang="fr-FR" sz="2800" dirty="0"/>
              <a:t>, an </a:t>
            </a:r>
            <a:r>
              <a:rPr lang="fr-FR" sz="2800" dirty="0" err="1"/>
              <a:t>extreme</a:t>
            </a:r>
            <a:r>
              <a:rPr lang="fr-FR" sz="2800" dirty="0"/>
              <a:t> </a:t>
            </a:r>
            <a:r>
              <a:rPr lang="fr-FR" sz="2800" dirty="0" err="1"/>
              <a:t>consequence</a:t>
            </a:r>
            <a:r>
              <a:rPr lang="fr-FR" sz="2800" dirty="0"/>
              <a:t> of </a:t>
            </a:r>
            <a:r>
              <a:rPr lang="fr-FR" sz="2800" dirty="0" err="1"/>
              <a:t>functional</a:t>
            </a:r>
            <a:r>
              <a:rPr lang="fr-FR" sz="2800" dirty="0"/>
              <a:t>-orientation, can cause </a:t>
            </a:r>
            <a:r>
              <a:rPr lang="fr-FR" sz="2800" dirty="0" err="1"/>
              <a:t>siloization</a:t>
            </a:r>
            <a:r>
              <a:rPr lang="fr-FR" sz="2800" dirty="0"/>
              <a:t>. </a:t>
            </a:r>
          </a:p>
          <a:p>
            <a:pPr marL="457200" indent="-457200">
              <a:buFont typeface="Arial" panose="020B0604020202020204" pitchFamily="34" charset="0"/>
              <a:buChar char="•"/>
            </a:pPr>
            <a:r>
              <a:rPr lang="fr-FR" sz="2800" dirty="0" err="1"/>
              <a:t>When</a:t>
            </a:r>
            <a:r>
              <a:rPr lang="fr-FR" sz="2800" dirty="0"/>
              <a:t> team </a:t>
            </a:r>
            <a:r>
              <a:rPr lang="fr-FR" sz="2800" dirty="0" err="1"/>
              <a:t>members</a:t>
            </a:r>
            <a:r>
              <a:rPr lang="fr-FR" sz="2800" dirty="0"/>
              <a:t> are </a:t>
            </a:r>
            <a:r>
              <a:rPr lang="fr-FR" sz="2800" dirty="0" err="1"/>
              <a:t>isolated</a:t>
            </a:r>
            <a:r>
              <a:rPr lang="fr-FR" sz="2800" dirty="0"/>
              <a:t> in </a:t>
            </a:r>
            <a:r>
              <a:rPr lang="fr-FR" sz="2800" dirty="0" err="1"/>
              <a:t>their</a:t>
            </a:r>
            <a:r>
              <a:rPr lang="fr-FR" sz="2800" dirty="0"/>
              <a:t> contributions to the value </a:t>
            </a:r>
            <a:r>
              <a:rPr lang="fr-FR" sz="2800" dirty="0" err="1"/>
              <a:t>stream</a:t>
            </a:r>
            <a:r>
              <a:rPr lang="fr-FR" sz="2800" dirty="0"/>
              <a:t> and have no </a:t>
            </a:r>
            <a:r>
              <a:rPr lang="fr-FR" sz="2800" dirty="0" err="1"/>
              <a:t>alignment</a:t>
            </a:r>
            <a:r>
              <a:rPr lang="fr-FR" sz="2800" dirty="0"/>
              <a:t> </a:t>
            </a:r>
            <a:r>
              <a:rPr lang="fr-FR" sz="2800" dirty="0" err="1"/>
              <a:t>with</a:t>
            </a:r>
            <a:r>
              <a:rPr lang="fr-FR" sz="2800" dirty="0"/>
              <a:t> </a:t>
            </a:r>
            <a:r>
              <a:rPr lang="fr-FR" sz="2800" dirty="0" err="1"/>
              <a:t>others</a:t>
            </a:r>
            <a:r>
              <a:rPr lang="fr-FR" sz="2800" dirty="0"/>
              <a:t>. </a:t>
            </a:r>
          </a:p>
          <a:p>
            <a:pPr marL="457200" indent="-457200">
              <a:buFont typeface="Arial" panose="020B0604020202020204" pitchFamily="34" charset="0"/>
              <a:buChar char="•"/>
            </a:pPr>
            <a:r>
              <a:rPr lang="fr-FR" sz="2800" dirty="0"/>
              <a:t>To </a:t>
            </a:r>
            <a:r>
              <a:rPr lang="fr-FR" sz="2800" dirty="0" err="1"/>
              <a:t>counter</a:t>
            </a:r>
            <a:r>
              <a:rPr lang="fr-FR" sz="2800" dirty="0"/>
              <a:t> </a:t>
            </a:r>
            <a:r>
              <a:rPr lang="fr-FR" sz="2800" dirty="0" err="1"/>
              <a:t>this</a:t>
            </a:r>
            <a:r>
              <a:rPr lang="fr-FR" sz="2800" dirty="0"/>
              <a:t>, encourage people to </a:t>
            </a:r>
            <a:r>
              <a:rPr lang="fr-FR" sz="2800" dirty="0" err="1"/>
              <a:t>become</a:t>
            </a:r>
            <a:r>
              <a:rPr lang="fr-FR" sz="2800" dirty="0"/>
              <a:t> </a:t>
            </a:r>
            <a:r>
              <a:rPr lang="fr-FR" sz="2800" dirty="0" err="1"/>
              <a:t>generalists</a:t>
            </a:r>
            <a:r>
              <a:rPr lang="fr-FR" sz="2800" dirty="0"/>
              <a:t> by </a:t>
            </a:r>
            <a:r>
              <a:rPr lang="fr-FR" sz="2800" dirty="0" err="1"/>
              <a:t>providing</a:t>
            </a:r>
            <a:r>
              <a:rPr lang="fr-FR" sz="2800" dirty="0"/>
              <a:t> </a:t>
            </a:r>
            <a:r>
              <a:rPr lang="fr-FR" sz="2800" dirty="0" err="1"/>
              <a:t>varied</a:t>
            </a:r>
            <a:r>
              <a:rPr lang="fr-FR" sz="2800" dirty="0"/>
              <a:t> </a:t>
            </a:r>
            <a:r>
              <a:rPr lang="fr-FR" sz="2800" dirty="0" err="1"/>
              <a:t>opportunities</a:t>
            </a:r>
            <a:r>
              <a:rPr lang="fr-FR" sz="2800" dirty="0"/>
              <a:t> for </a:t>
            </a:r>
            <a:r>
              <a:rPr lang="fr-FR" sz="2800" dirty="0" err="1"/>
              <a:t>skills</a:t>
            </a:r>
            <a:r>
              <a:rPr lang="fr-FR" sz="2800" dirty="0"/>
              <a:t> development.  </a:t>
            </a:r>
          </a:p>
          <a:p>
            <a:pPr marL="457200" indent="-457200">
              <a:buFont typeface="Arial" panose="020B0604020202020204" pitchFamily="34" charset="0"/>
              <a:buChar char="•"/>
            </a:pPr>
            <a:r>
              <a:rPr lang="fr-FR" sz="2800" dirty="0"/>
              <a:t>Encourage a </a:t>
            </a:r>
            <a:r>
              <a:rPr lang="fr-FR" sz="2800" dirty="0" err="1"/>
              <a:t>growth</a:t>
            </a:r>
            <a:r>
              <a:rPr lang="fr-FR" sz="2800" dirty="0"/>
              <a:t> </a:t>
            </a:r>
            <a:r>
              <a:rPr lang="fr-FR" sz="2800" dirty="0" err="1"/>
              <a:t>mindset</a:t>
            </a:r>
            <a:r>
              <a:rPr lang="fr-FR" sz="2800" dirty="0"/>
              <a:t> in the </a:t>
            </a:r>
            <a:r>
              <a:rPr lang="fr-FR" sz="2800" dirty="0" err="1"/>
              <a:t>organization</a:t>
            </a:r>
            <a:r>
              <a:rPr lang="fr-FR" sz="2800" dirty="0"/>
              <a:t> and </a:t>
            </a:r>
            <a:r>
              <a:rPr lang="fr-FR" sz="2800" dirty="0" err="1"/>
              <a:t>hire</a:t>
            </a:r>
            <a:r>
              <a:rPr lang="fr-FR" sz="2800" dirty="0"/>
              <a:t> for </a:t>
            </a:r>
            <a:r>
              <a:rPr lang="fr-FR" sz="2800" dirty="0" err="1"/>
              <a:t>generalist</a:t>
            </a:r>
            <a:r>
              <a:rPr lang="fr-FR" sz="2800" dirty="0"/>
              <a:t> </a:t>
            </a:r>
            <a:r>
              <a:rPr lang="fr-FR" sz="2800" dirty="0" err="1"/>
              <a:t>skills</a:t>
            </a:r>
            <a:r>
              <a:rPr lang="fr-FR" sz="2800" dirty="0"/>
              <a:t>.</a:t>
            </a:r>
          </a:p>
        </p:txBody>
      </p:sp>
    </p:spTree>
    <p:extLst>
      <p:ext uri="{BB962C8B-B14F-4D97-AF65-F5344CB8AC3E}">
        <p14:creationId xmlns:p14="http://schemas.microsoft.com/office/powerpoint/2010/main" val="30456128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a:solidFill>
                  <a:schemeClr val="bg1"/>
                </a:solidFill>
                <a:latin typeface="+mj-lt"/>
                <a:ea typeface="+mj-ea"/>
                <a:cs typeface="+mj-cs"/>
              </a:rPr>
              <a:t>Do not dismiss functional-orientation entirely</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1026" name="Picture 2" descr="The DevOps Handbook: Specialists vs. Generalists vs. “E-shaped” Staff (experience, expertise, exploration, and execution)">
            <a:extLst>
              <a:ext uri="{FF2B5EF4-FFF2-40B4-BE49-F238E27FC236}">
                <a16:creationId xmlns:a16="http://schemas.microsoft.com/office/drawing/2014/main" id="{8BB7E2E4-D9D7-41E5-8065-D3CD66CB8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36" y="1396588"/>
            <a:ext cx="7854661" cy="531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420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dirty="0"/>
              <a:t>Format des requêtes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58</a:t>
            </a:fld>
            <a:endParaRPr/>
          </a:p>
        </p:txBody>
      </p:sp>
    </p:spTree>
    <p:extLst>
      <p:ext uri="{BB962C8B-B14F-4D97-AF65-F5344CB8AC3E}">
        <p14:creationId xmlns:p14="http://schemas.microsoft.com/office/powerpoint/2010/main" val="1322444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dirty="0"/>
              <a:t>Format des requêtes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59</a:t>
            </a:fld>
            <a:endParaRPr/>
          </a:p>
        </p:txBody>
      </p:sp>
    </p:spTree>
    <p:extLst>
      <p:ext uri="{BB962C8B-B14F-4D97-AF65-F5344CB8AC3E}">
        <p14:creationId xmlns:p14="http://schemas.microsoft.com/office/powerpoint/2010/main" val="2601127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Organizational structures </a:t>
            </a:r>
          </a:p>
        </p:txBody>
      </p:sp>
      <p:pic>
        <p:nvPicPr>
          <p:cNvPr id="5" name="Picture 4">
            <a:extLst>
              <a:ext uri="{FF2B5EF4-FFF2-40B4-BE49-F238E27FC236}">
                <a16:creationId xmlns:a16="http://schemas.microsoft.com/office/drawing/2014/main" id="{7EAFA6C8-62CD-45EB-B76E-90348783E2C3}"/>
              </a:ext>
            </a:extLst>
          </p:cNvPr>
          <p:cNvPicPr>
            <a:picLocks noChangeAspect="1"/>
          </p:cNvPicPr>
          <p:nvPr/>
        </p:nvPicPr>
        <p:blipFill>
          <a:blip r:embed="rId3"/>
          <a:stretch>
            <a:fillRect/>
          </a:stretch>
        </p:blipFill>
        <p:spPr>
          <a:xfrm>
            <a:off x="482600" y="2113884"/>
            <a:ext cx="8178799" cy="3516884"/>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1824792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Design Team Boundaries in Accordance with Conway’s Law</a:t>
            </a:r>
          </a:p>
        </p:txBody>
      </p:sp>
    </p:spTree>
    <p:extLst>
      <p:ext uri="{BB962C8B-B14F-4D97-AF65-F5344CB8AC3E}">
        <p14:creationId xmlns:p14="http://schemas.microsoft.com/office/powerpoint/2010/main" val="1112281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useBgFill="1">
        <p:nvSpPr>
          <p:cNvPr id="347" name="Rectangle 19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19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9" name="Picture 19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480059" y="2053641"/>
            <a:ext cx="2751871" cy="2760098"/>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700" b="1" kern="1200" dirty="0">
                <a:solidFill>
                  <a:srgbClr val="FFFFFF"/>
                </a:solidFill>
                <a:latin typeface="+mj-lt"/>
                <a:ea typeface="+mj-ea"/>
                <a:cs typeface="+mj-cs"/>
              </a:rPr>
              <a:t>CONWAY’S LAW </a:t>
            </a:r>
          </a:p>
        </p:txBody>
      </p:sp>
      <p:sp>
        <p:nvSpPr>
          <p:cNvPr id="3" name="Rectangle 2">
            <a:extLst>
              <a:ext uri="{FF2B5EF4-FFF2-40B4-BE49-F238E27FC236}">
                <a16:creationId xmlns:a16="http://schemas.microsoft.com/office/drawing/2014/main" id="{78E4651D-498D-4B8D-AD60-B64BC4973682}"/>
              </a:ext>
            </a:extLst>
          </p:cNvPr>
          <p:cNvSpPr/>
          <p:nvPr/>
        </p:nvSpPr>
        <p:spPr>
          <a:xfrm>
            <a:off x="4079631" y="762752"/>
            <a:ext cx="5051357" cy="5332496"/>
          </a:xfrm>
          <a:prstGeom prst="rect">
            <a:avLst/>
          </a:prstGeom>
        </p:spPr>
        <p:txBody>
          <a:bodyPr vert="horz" wrap="square" lIns="91440" tIns="45720" rIns="91440" bIns="45720" rtlCol="0" anchor="ctr">
            <a:normAutofit/>
          </a:bodyPr>
          <a:lstStyle/>
          <a:p>
            <a:pPr>
              <a:lnSpc>
                <a:spcPct val="90000"/>
              </a:lnSpc>
              <a:spcAft>
                <a:spcPts val="600"/>
              </a:spcAft>
            </a:pPr>
            <a:r>
              <a:rPr lang="en-US" sz="3600" kern="1200" dirty="0">
                <a:latin typeface="+mn-lt"/>
                <a:ea typeface="+mn-ea"/>
                <a:cs typeface="+mn-cs"/>
              </a:rPr>
              <a:t>“</a:t>
            </a:r>
            <a:r>
              <a:rPr lang="en-US" sz="3600" b="1" i="1" kern="1200" dirty="0">
                <a:latin typeface="+mn-lt"/>
                <a:ea typeface="+mn-ea"/>
                <a:cs typeface="+mn-cs"/>
              </a:rPr>
              <a:t>Organizations which design systems… are constrained to produce designs which are copies of the communication structures of these organizations</a:t>
            </a:r>
            <a:r>
              <a:rPr lang="en-US" sz="3600" kern="1200" dirty="0">
                <a:latin typeface="+mn-lt"/>
                <a:ea typeface="+mn-ea"/>
                <a:cs typeface="+mn-cs"/>
              </a:rPr>
              <a:t>” </a:t>
            </a:r>
          </a:p>
          <a:p>
            <a:pPr>
              <a:lnSpc>
                <a:spcPct val="90000"/>
              </a:lnSpc>
              <a:spcAft>
                <a:spcPts val="600"/>
              </a:spcAft>
            </a:pPr>
            <a:endParaRPr lang="en-US" sz="3600" kern="1200" dirty="0">
              <a:latin typeface="+mn-lt"/>
              <a:ea typeface="+mn-ea"/>
              <a:cs typeface="+mn-cs"/>
            </a:endParaRPr>
          </a:p>
          <a:p>
            <a:pPr>
              <a:lnSpc>
                <a:spcPct val="90000"/>
              </a:lnSpc>
              <a:spcAft>
                <a:spcPts val="600"/>
              </a:spcAft>
            </a:pPr>
            <a:r>
              <a:rPr lang="en-US" sz="3600" kern="1200" dirty="0">
                <a:latin typeface="+mn-lt"/>
                <a:ea typeface="+mn-ea"/>
                <a:cs typeface="+mn-cs"/>
              </a:rPr>
              <a:t>-- M. Conway</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439966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53" name="Rectangle 9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884419" y="826680"/>
            <a:ext cx="7375161" cy="132556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500" b="1" kern="1200">
                <a:solidFill>
                  <a:srgbClr val="FFFFFF"/>
                </a:solidFill>
                <a:latin typeface="+mj-lt"/>
                <a:ea typeface="+mj-ea"/>
                <a:cs typeface="+mj-cs"/>
              </a:rPr>
              <a:t>CONWAY’S LAW </a:t>
            </a:r>
          </a:p>
        </p:txBody>
      </p:sp>
      <p:sp>
        <p:nvSpPr>
          <p:cNvPr id="3" name="Rectangle 2">
            <a:extLst>
              <a:ext uri="{FF2B5EF4-FFF2-40B4-BE49-F238E27FC236}">
                <a16:creationId xmlns:a16="http://schemas.microsoft.com/office/drawing/2014/main" id="{78E4651D-498D-4B8D-AD60-B64BC4973682}"/>
              </a:ext>
            </a:extLst>
          </p:cNvPr>
          <p:cNvSpPr/>
          <p:nvPr/>
        </p:nvSpPr>
        <p:spPr>
          <a:xfrm>
            <a:off x="266699" y="2526081"/>
            <a:ext cx="8610371" cy="4241264"/>
          </a:xfrm>
          <a:prstGeom prst="rect">
            <a:avLst/>
          </a:prstGeom>
        </p:spPr>
        <p:txBody>
          <a:bodyPr vert="horz" lIns="91440" tIns="45720" rIns="91440" bIns="45720" rtlCol="0">
            <a:normAutofit/>
          </a:bodyPr>
          <a:lstStyle/>
          <a:p>
            <a:pPr marL="342900" indent="-342900">
              <a:lnSpc>
                <a:spcPct val="90000"/>
              </a:lnSpc>
              <a:spcAft>
                <a:spcPts val="600"/>
              </a:spcAft>
              <a:buFont typeface="Wingdings" panose="05000000000000000000" pitchFamily="2" charset="2"/>
              <a:buChar char="§"/>
            </a:pPr>
            <a:r>
              <a:rPr lang="en-US" sz="2800" b="1" kern="1200" dirty="0">
                <a:latin typeface="+mn-lt"/>
                <a:ea typeface="+mn-ea"/>
                <a:cs typeface="+mn-cs"/>
              </a:rPr>
              <a:t>In 1968, Dr. Conway was performing a famous experiment:</a:t>
            </a:r>
            <a:endParaRPr lang="en-US" sz="2200" b="1" kern="1200" dirty="0">
              <a:latin typeface="+mn-lt"/>
              <a:ea typeface="+mn-ea"/>
              <a:cs typeface="+mn-cs"/>
            </a:endParaRPr>
          </a:p>
          <a:p>
            <a:pPr algn="just">
              <a:lnSpc>
                <a:spcPct val="90000"/>
              </a:lnSpc>
              <a:spcAft>
                <a:spcPts val="600"/>
              </a:spcAft>
            </a:pPr>
            <a:r>
              <a:rPr lang="en-US" sz="2400" b="1" kern="1200" dirty="0">
                <a:latin typeface="+mn-lt"/>
                <a:ea typeface="+mn-ea"/>
                <a:cs typeface="+mn-cs"/>
              </a:rPr>
              <a:t>Together, with a contract research organization of eight people, they were commissioned to produce a COBOL and an ALGOL compiler. </a:t>
            </a:r>
          </a:p>
          <a:p>
            <a:pPr algn="just">
              <a:lnSpc>
                <a:spcPct val="90000"/>
              </a:lnSpc>
              <a:spcAft>
                <a:spcPts val="600"/>
              </a:spcAft>
            </a:pPr>
            <a:endParaRPr lang="en-US" sz="1900" b="1" kern="1200" dirty="0">
              <a:latin typeface="+mn-lt"/>
              <a:ea typeface="+mn-ea"/>
              <a:cs typeface="+mn-cs"/>
            </a:endParaRPr>
          </a:p>
          <a:p>
            <a:pPr algn="just">
              <a:lnSpc>
                <a:spcPct val="90000"/>
              </a:lnSpc>
              <a:spcAft>
                <a:spcPts val="600"/>
              </a:spcAft>
            </a:pPr>
            <a:r>
              <a:rPr lang="en-US" sz="2600" b="1" kern="1200" dirty="0">
                <a:latin typeface="+mn-lt"/>
                <a:ea typeface="+mn-ea"/>
                <a:cs typeface="+mn-cs"/>
              </a:rPr>
              <a:t>During the experiment, he observed, “</a:t>
            </a:r>
            <a:r>
              <a:rPr lang="en-US" sz="2600" b="1" i="1" kern="1200" dirty="0">
                <a:solidFill>
                  <a:srgbClr val="002060"/>
                </a:solidFill>
                <a:latin typeface="+mn-lt"/>
                <a:ea typeface="+mn-ea"/>
                <a:cs typeface="+mn-cs"/>
              </a:rPr>
              <a:t>After some initial estimates of difficulty and time, five people were assigned to the COBOL job and three to the ALGOL job.  The resulting COBOL compiler ran in five phases, the ALGOL compiler ran in three.</a:t>
            </a:r>
            <a:r>
              <a:rPr lang="en-US" sz="2600" b="1" kern="1200" dirty="0">
                <a:latin typeface="+mn-lt"/>
                <a:ea typeface="+mn-ea"/>
                <a:cs typeface="+mn-cs"/>
              </a:rPr>
              <a:t>”</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2739754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kern="1200" dirty="0">
                <a:solidFill>
                  <a:schemeClr val="bg1"/>
                </a:solidFill>
                <a:latin typeface="+mj-lt"/>
                <a:ea typeface="+mj-ea"/>
                <a:cs typeface="+mj-cs"/>
              </a:rPr>
              <a:t>CONWAY’S LAW </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225DB7E7-57F5-4EE3-80BA-1DA3A277009B}"/>
              </a:ext>
            </a:extLst>
          </p:cNvPr>
          <p:cNvPicPr>
            <a:picLocks noChangeAspect="1"/>
          </p:cNvPicPr>
          <p:nvPr/>
        </p:nvPicPr>
        <p:blipFill>
          <a:blip r:embed="rId3"/>
          <a:stretch>
            <a:fillRect/>
          </a:stretch>
        </p:blipFill>
        <p:spPr>
          <a:xfrm>
            <a:off x="0" y="1722999"/>
            <a:ext cx="9144000" cy="4638537"/>
          </a:xfrm>
          <a:prstGeom prst="rect">
            <a:avLst/>
          </a:prstGeom>
        </p:spPr>
      </p:pic>
    </p:spTree>
    <p:extLst>
      <p:ext uri="{BB962C8B-B14F-4D97-AF65-F5344CB8AC3E}">
        <p14:creationId xmlns:p14="http://schemas.microsoft.com/office/powerpoint/2010/main" val="847940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3818" y="5199797"/>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000" b="1" kern="1200">
                <a:solidFill>
                  <a:schemeClr val="bg1"/>
                </a:solidFill>
                <a:latin typeface="+mj-lt"/>
                <a:ea typeface="+mj-ea"/>
                <a:cs typeface="+mj-cs"/>
              </a:rPr>
              <a:t>4 fundamental topologies for fast flow</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527207FB-4409-4FD1-BC6C-4B7CE3846083}"/>
              </a:ext>
            </a:extLst>
          </p:cNvPr>
          <p:cNvPicPr>
            <a:picLocks noChangeAspect="1"/>
          </p:cNvPicPr>
          <p:nvPr/>
        </p:nvPicPr>
        <p:blipFill>
          <a:blip r:embed="rId3"/>
          <a:stretch>
            <a:fillRect/>
          </a:stretch>
        </p:blipFill>
        <p:spPr>
          <a:xfrm>
            <a:off x="52722" y="701955"/>
            <a:ext cx="9045463" cy="3392047"/>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1553091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968488" y="5584780"/>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3200" b="1" kern="1200" dirty="0">
                <a:solidFill>
                  <a:schemeClr val="bg1"/>
                </a:solidFill>
                <a:latin typeface="+mj-lt"/>
                <a:ea typeface="+mj-ea"/>
                <a:cs typeface="+mj-cs"/>
              </a:rPr>
              <a:t>4 fundamental topologies for fast flow</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93EA9903-B138-44B2-84AE-9286CA70C805}"/>
              </a:ext>
            </a:extLst>
          </p:cNvPr>
          <p:cNvPicPr>
            <a:picLocks noChangeAspect="1"/>
          </p:cNvPicPr>
          <p:nvPr/>
        </p:nvPicPr>
        <p:blipFill>
          <a:blip r:embed="rId3"/>
          <a:stretch>
            <a:fillRect/>
          </a:stretch>
        </p:blipFill>
        <p:spPr>
          <a:xfrm>
            <a:off x="360659" y="111142"/>
            <a:ext cx="8323458" cy="4528758"/>
          </a:xfrm>
          <a:prstGeom prst="rect">
            <a:avLst/>
          </a:prstGeom>
        </p:spPr>
      </p:pic>
    </p:spTree>
    <p:extLst>
      <p:ext uri="{BB962C8B-B14F-4D97-AF65-F5344CB8AC3E}">
        <p14:creationId xmlns:p14="http://schemas.microsoft.com/office/powerpoint/2010/main" val="22707793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9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956581" y="5488138"/>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3 core interaction modes</a:t>
            </a:r>
          </a:p>
        </p:txBody>
      </p:sp>
      <p:sp>
        <p:nvSpPr>
          <p:cNvPr id="213" name="Freeform: Shape 21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graphicFrame>
        <p:nvGraphicFramePr>
          <p:cNvPr id="2" name="Object 1">
            <a:extLst>
              <a:ext uri="{FF2B5EF4-FFF2-40B4-BE49-F238E27FC236}">
                <a16:creationId xmlns:a16="http://schemas.microsoft.com/office/drawing/2014/main" id="{7618954C-AE62-4F58-B754-1E5AF2B0BEEF}"/>
              </a:ext>
            </a:extLst>
          </p:cNvPr>
          <p:cNvGraphicFramePr>
            <a:graphicFrameLocks noChangeAspect="1"/>
          </p:cNvGraphicFramePr>
          <p:nvPr>
            <p:extLst>
              <p:ext uri="{D42A27DB-BD31-4B8C-83A1-F6EECF244321}">
                <p14:modId xmlns:p14="http://schemas.microsoft.com/office/powerpoint/2010/main" val="3073420931"/>
              </p:ext>
            </p:extLst>
          </p:nvPr>
        </p:nvGraphicFramePr>
        <p:xfrm>
          <a:off x="238513" y="656793"/>
          <a:ext cx="8718010" cy="3455194"/>
        </p:xfrm>
        <a:graphic>
          <a:graphicData uri="http://schemas.openxmlformats.org/presentationml/2006/ole">
            <mc:AlternateContent xmlns:mc="http://schemas.openxmlformats.org/markup-compatibility/2006">
              <mc:Choice xmlns:v="urn:schemas-microsoft-com:vml" Requires="v">
                <p:oleObj spid="_x0000_s37993" name="Bitmap Image" r:id="rId4" imgW="8820000" imgH="3495600" progId="Paint.Picture">
                  <p:embed/>
                </p:oleObj>
              </mc:Choice>
              <mc:Fallback>
                <p:oleObj name="Bitmap Image" r:id="rId4" imgW="8820000" imgH="3495600" progId="Paint.Picture">
                  <p:embed/>
                  <p:pic>
                    <p:nvPicPr>
                      <p:cNvPr id="0" name=""/>
                      <p:cNvPicPr/>
                      <p:nvPr/>
                    </p:nvPicPr>
                    <p:blipFill>
                      <a:blip r:embed="rId5"/>
                      <a:stretch>
                        <a:fillRect/>
                      </a:stretch>
                    </p:blipFill>
                    <p:spPr>
                      <a:xfrm>
                        <a:off x="238513" y="656793"/>
                        <a:ext cx="8718010" cy="3455194"/>
                      </a:xfrm>
                      <a:prstGeom prst="rect">
                        <a:avLst/>
                      </a:prstGeom>
                    </p:spPr>
                  </p:pic>
                </p:oleObj>
              </mc:Fallback>
            </mc:AlternateContent>
          </a:graphicData>
        </a:graphic>
      </p:graphicFrame>
    </p:spTree>
    <p:extLst>
      <p:ext uri="{BB962C8B-B14F-4D97-AF65-F5344CB8AC3E}">
        <p14:creationId xmlns:p14="http://schemas.microsoft.com/office/powerpoint/2010/main" val="26851367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532214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rPr>
              <a:t>3 core interaction modes</a:t>
            </a:r>
            <a:endParaRPr lang="en-US" sz="3600" b="1" kern="1200" dirty="0">
              <a:solidFill>
                <a:schemeClr val="bg1"/>
              </a:solidFill>
              <a:latin typeface="+mj-lt"/>
              <a:ea typeface="+mj-ea"/>
              <a:cs typeface="+mj-cs"/>
            </a:endParaRP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4" name="Picture 3">
            <a:extLst>
              <a:ext uri="{FF2B5EF4-FFF2-40B4-BE49-F238E27FC236}">
                <a16:creationId xmlns:a16="http://schemas.microsoft.com/office/drawing/2014/main" id="{2DB59944-F622-42F1-9FA3-3DFA49944DEF}"/>
              </a:ext>
            </a:extLst>
          </p:cNvPr>
          <p:cNvPicPr>
            <a:picLocks noChangeAspect="1"/>
          </p:cNvPicPr>
          <p:nvPr/>
        </p:nvPicPr>
        <p:blipFill>
          <a:blip r:embed="rId3"/>
          <a:stretch>
            <a:fillRect/>
          </a:stretch>
        </p:blipFill>
        <p:spPr>
          <a:xfrm>
            <a:off x="70809" y="241312"/>
            <a:ext cx="9002381" cy="4610743"/>
          </a:xfrm>
          <a:prstGeom prst="rect">
            <a:avLst/>
          </a:prstGeom>
        </p:spPr>
      </p:pic>
    </p:spTree>
    <p:extLst>
      <p:ext uri="{BB962C8B-B14F-4D97-AF65-F5344CB8AC3E}">
        <p14:creationId xmlns:p14="http://schemas.microsoft.com/office/powerpoint/2010/main" val="148647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532214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Triggers for change</a:t>
            </a:r>
          </a:p>
        </p:txBody>
      </p:sp>
      <p:pic>
        <p:nvPicPr>
          <p:cNvPr id="3" name="Picture 2">
            <a:extLst>
              <a:ext uri="{FF2B5EF4-FFF2-40B4-BE49-F238E27FC236}">
                <a16:creationId xmlns:a16="http://schemas.microsoft.com/office/drawing/2014/main" id="{9C2751C8-DF18-4E5D-8399-93D02D8266D8}"/>
              </a:ext>
            </a:extLst>
          </p:cNvPr>
          <p:cNvPicPr>
            <a:picLocks noChangeAspect="1"/>
          </p:cNvPicPr>
          <p:nvPr/>
        </p:nvPicPr>
        <p:blipFill>
          <a:blip r:embed="rId3"/>
          <a:stretch>
            <a:fillRect/>
          </a:stretch>
        </p:blipFill>
        <p:spPr>
          <a:xfrm>
            <a:off x="140483" y="244071"/>
            <a:ext cx="8859138" cy="4584603"/>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1026997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532214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Triggers for change</a:t>
            </a:r>
          </a:p>
        </p:txBody>
      </p:sp>
      <p:pic>
        <p:nvPicPr>
          <p:cNvPr id="2" name="Picture 1">
            <a:extLst>
              <a:ext uri="{FF2B5EF4-FFF2-40B4-BE49-F238E27FC236}">
                <a16:creationId xmlns:a16="http://schemas.microsoft.com/office/drawing/2014/main" id="{41D2CDBF-9AF8-49AA-BB20-A88C8C3FECF8}"/>
              </a:ext>
            </a:extLst>
          </p:cNvPr>
          <p:cNvPicPr>
            <a:picLocks noChangeAspect="1"/>
          </p:cNvPicPr>
          <p:nvPr/>
        </p:nvPicPr>
        <p:blipFill>
          <a:blip r:embed="rId3"/>
          <a:stretch>
            <a:fillRect/>
          </a:stretch>
        </p:blipFill>
        <p:spPr>
          <a:xfrm>
            <a:off x="217317" y="478027"/>
            <a:ext cx="8709365" cy="4485322"/>
          </a:xfrm>
          <a:prstGeom prst="rect">
            <a:avLst/>
          </a:prstGeom>
        </p:spPr>
      </p:pic>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spTree>
    <p:extLst>
      <p:ext uri="{BB962C8B-B14F-4D97-AF65-F5344CB8AC3E}">
        <p14:creationId xmlns:p14="http://schemas.microsoft.com/office/powerpoint/2010/main" val="2049866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1: Functional Silos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BAFA0F9F-A067-478A-AD59-6D4AA6E5235E}"/>
              </a:ext>
            </a:extLst>
          </p:cNvPr>
          <p:cNvPicPr>
            <a:picLocks noChangeAspect="1"/>
          </p:cNvPicPr>
          <p:nvPr/>
        </p:nvPicPr>
        <p:blipFill>
          <a:blip r:embed="rId3"/>
          <a:stretch>
            <a:fillRect/>
          </a:stretch>
        </p:blipFill>
        <p:spPr>
          <a:xfrm>
            <a:off x="348197" y="2413604"/>
            <a:ext cx="8447605" cy="3238049"/>
          </a:xfrm>
          <a:prstGeom prst="rect">
            <a:avLst/>
          </a:prstGeom>
        </p:spPr>
      </p:pic>
      <p:pic>
        <p:nvPicPr>
          <p:cNvPr id="3" name="Picture 2">
            <a:extLst>
              <a:ext uri="{FF2B5EF4-FFF2-40B4-BE49-F238E27FC236}">
                <a16:creationId xmlns:a16="http://schemas.microsoft.com/office/drawing/2014/main" id="{4AE03D17-8C80-4D26-9590-A3E61097DAE9}"/>
              </a:ext>
            </a:extLst>
          </p:cNvPr>
          <p:cNvPicPr>
            <a:picLocks noChangeAspect="1"/>
          </p:cNvPicPr>
          <p:nvPr/>
        </p:nvPicPr>
        <p:blipFill>
          <a:blip r:embed="rId4"/>
          <a:stretch>
            <a:fillRect/>
          </a:stretch>
        </p:blipFill>
        <p:spPr>
          <a:xfrm>
            <a:off x="348197" y="2413604"/>
            <a:ext cx="885949" cy="933580"/>
          </a:xfrm>
          <a:prstGeom prst="rect">
            <a:avLst/>
          </a:prstGeom>
        </p:spPr>
      </p:pic>
    </p:spTree>
    <p:extLst>
      <p:ext uri="{BB962C8B-B14F-4D97-AF65-F5344CB8AC3E}">
        <p14:creationId xmlns:p14="http://schemas.microsoft.com/office/powerpoint/2010/main" val="166936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Team Topologies for fast flow</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6320263-1AF7-43F5-9FE2-566E18AA4228}"/>
              </a:ext>
            </a:extLst>
          </p:cNvPr>
          <p:cNvPicPr>
            <a:picLocks noChangeAspect="1"/>
          </p:cNvPicPr>
          <p:nvPr/>
        </p:nvPicPr>
        <p:blipFill>
          <a:blip r:embed="rId3"/>
          <a:stretch>
            <a:fillRect/>
          </a:stretch>
        </p:blipFill>
        <p:spPr>
          <a:xfrm>
            <a:off x="0" y="2235994"/>
            <a:ext cx="9144000" cy="3528725"/>
          </a:xfrm>
          <a:prstGeom prst="rect">
            <a:avLst/>
          </a:prstGeom>
        </p:spPr>
      </p:pic>
    </p:spTree>
    <p:extLst>
      <p:ext uri="{BB962C8B-B14F-4D97-AF65-F5344CB8AC3E}">
        <p14:creationId xmlns:p14="http://schemas.microsoft.com/office/powerpoint/2010/main" val="41665864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685800" y="4522119"/>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sz="4800" b="1" dirty="0" err="1"/>
              <a:t>Rethink</a:t>
            </a:r>
            <a:r>
              <a:rPr lang="fr-FR" sz="4800" b="1" dirty="0"/>
              <a:t> team structures, </a:t>
            </a:r>
            <a:r>
              <a:rPr lang="fr-FR" sz="4800" b="1" dirty="0" err="1"/>
              <a:t>purpose</a:t>
            </a:r>
            <a:r>
              <a:rPr lang="fr-FR" sz="4800" b="1" dirty="0"/>
              <a:t> and interaction</a:t>
            </a:r>
            <a:endParaRPr sz="4800" b="1" dirty="0"/>
          </a:p>
        </p:txBody>
      </p:sp>
    </p:spTree>
    <p:extLst>
      <p:ext uri="{BB962C8B-B14F-4D97-AF65-F5344CB8AC3E}">
        <p14:creationId xmlns:p14="http://schemas.microsoft.com/office/powerpoint/2010/main" val="26097384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Explicit cognitive load</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14984CED-D423-4EB5-BD15-513993678107}"/>
              </a:ext>
            </a:extLst>
          </p:cNvPr>
          <p:cNvPicPr>
            <a:picLocks noChangeAspect="1"/>
          </p:cNvPicPr>
          <p:nvPr/>
        </p:nvPicPr>
        <p:blipFill>
          <a:blip r:embed="rId3"/>
          <a:stretch>
            <a:fillRect/>
          </a:stretch>
        </p:blipFill>
        <p:spPr>
          <a:xfrm>
            <a:off x="15924" y="2292848"/>
            <a:ext cx="9128076" cy="3386057"/>
          </a:xfrm>
          <a:prstGeom prst="rect">
            <a:avLst/>
          </a:prstGeom>
        </p:spPr>
      </p:pic>
    </p:spTree>
    <p:extLst>
      <p:ext uri="{BB962C8B-B14F-4D97-AF65-F5344CB8AC3E}">
        <p14:creationId xmlns:p14="http://schemas.microsoft.com/office/powerpoint/2010/main" val="3300302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Large Conway mismatches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205A4539-425D-4DD6-BD71-4F8D9D8111FD}"/>
              </a:ext>
            </a:extLst>
          </p:cNvPr>
          <p:cNvPicPr>
            <a:picLocks noChangeAspect="1"/>
          </p:cNvPicPr>
          <p:nvPr/>
        </p:nvPicPr>
        <p:blipFill>
          <a:blip r:embed="rId3"/>
          <a:stretch>
            <a:fillRect/>
          </a:stretch>
        </p:blipFill>
        <p:spPr>
          <a:xfrm>
            <a:off x="0" y="2180598"/>
            <a:ext cx="9144000" cy="3166797"/>
          </a:xfrm>
          <a:prstGeom prst="rect">
            <a:avLst/>
          </a:prstGeom>
        </p:spPr>
      </p:pic>
    </p:spTree>
    <p:extLst>
      <p:ext uri="{BB962C8B-B14F-4D97-AF65-F5344CB8AC3E}">
        <p14:creationId xmlns:p14="http://schemas.microsoft.com/office/powerpoint/2010/main" val="3622867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Team Interactions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4690C0B8-F857-45AF-9C2A-AC2001C082E1}"/>
              </a:ext>
            </a:extLst>
          </p:cNvPr>
          <p:cNvPicPr>
            <a:picLocks noChangeAspect="1"/>
          </p:cNvPicPr>
          <p:nvPr/>
        </p:nvPicPr>
        <p:blipFill>
          <a:blip r:embed="rId3"/>
          <a:stretch>
            <a:fillRect/>
          </a:stretch>
        </p:blipFill>
        <p:spPr>
          <a:xfrm>
            <a:off x="0" y="2446713"/>
            <a:ext cx="9144000" cy="3277644"/>
          </a:xfrm>
          <a:prstGeom prst="rect">
            <a:avLst/>
          </a:prstGeom>
        </p:spPr>
      </p:pic>
    </p:spTree>
    <p:extLst>
      <p:ext uri="{BB962C8B-B14F-4D97-AF65-F5344CB8AC3E}">
        <p14:creationId xmlns:p14="http://schemas.microsoft.com/office/powerpoint/2010/main" val="1486037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Thinnest Viable Platform</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3" name="Picture 2">
            <a:extLst>
              <a:ext uri="{FF2B5EF4-FFF2-40B4-BE49-F238E27FC236}">
                <a16:creationId xmlns:a16="http://schemas.microsoft.com/office/drawing/2014/main" id="{6963025E-FFB8-4E28-ABD0-5B4CE98839DD}"/>
              </a:ext>
            </a:extLst>
          </p:cNvPr>
          <p:cNvPicPr>
            <a:picLocks noChangeAspect="1"/>
          </p:cNvPicPr>
          <p:nvPr/>
        </p:nvPicPr>
        <p:blipFill>
          <a:blip r:embed="rId3"/>
          <a:stretch>
            <a:fillRect/>
          </a:stretch>
        </p:blipFill>
        <p:spPr>
          <a:xfrm>
            <a:off x="-542" y="2237403"/>
            <a:ext cx="9143458" cy="3585882"/>
          </a:xfrm>
          <a:prstGeom prst="rect">
            <a:avLst/>
          </a:prstGeom>
        </p:spPr>
      </p:pic>
    </p:spTree>
    <p:extLst>
      <p:ext uri="{BB962C8B-B14F-4D97-AF65-F5344CB8AC3E}">
        <p14:creationId xmlns:p14="http://schemas.microsoft.com/office/powerpoint/2010/main" val="1270728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The “</a:t>
            </a:r>
            <a:r>
              <a:rPr lang="en-US" sz="3600" b="1" strike="sngStrike" kern="1200" dirty="0">
                <a:solidFill>
                  <a:schemeClr val="bg1"/>
                </a:solidFill>
                <a:latin typeface="+mj-lt"/>
                <a:ea typeface="+mj-ea"/>
                <a:cs typeface="+mj-cs"/>
              </a:rPr>
              <a:t>Spotify mod</a:t>
            </a:r>
            <a:r>
              <a:rPr lang="en-US" sz="3600" b="1" kern="1200" dirty="0">
                <a:solidFill>
                  <a:schemeClr val="bg1"/>
                </a:solidFill>
                <a:latin typeface="+mj-lt"/>
                <a:ea typeface="+mj-ea"/>
                <a:cs typeface="+mj-cs"/>
              </a:rPr>
              <a:t>el” helps to</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3C3F8EAF-A6A1-4E08-9A35-1A99A7543C0D}"/>
              </a:ext>
            </a:extLst>
          </p:cNvPr>
          <p:cNvPicPr>
            <a:picLocks noChangeAspect="1"/>
          </p:cNvPicPr>
          <p:nvPr/>
        </p:nvPicPr>
        <p:blipFill>
          <a:blip r:embed="rId3"/>
          <a:stretch>
            <a:fillRect/>
          </a:stretch>
        </p:blipFill>
        <p:spPr>
          <a:xfrm>
            <a:off x="21728" y="2162013"/>
            <a:ext cx="9122272" cy="3693356"/>
          </a:xfrm>
          <a:prstGeom prst="rect">
            <a:avLst/>
          </a:prstGeom>
        </p:spPr>
      </p:pic>
      <p:pic>
        <p:nvPicPr>
          <p:cNvPr id="7" name="Picture 4" descr="Download Free png Spotify Png Logo, png collections at sccpre.cat ...">
            <a:extLst>
              <a:ext uri="{FF2B5EF4-FFF2-40B4-BE49-F238E27FC236}">
                <a16:creationId xmlns:a16="http://schemas.microsoft.com/office/drawing/2014/main" id="{6733B49B-29BB-47CB-94C8-684324A65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683" y="5850445"/>
            <a:ext cx="1079623" cy="100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9321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We also need to address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57B8EBA2-9C19-4C2B-96DF-D825914B3154}"/>
              </a:ext>
            </a:extLst>
          </p:cNvPr>
          <p:cNvPicPr>
            <a:picLocks noChangeAspect="1"/>
          </p:cNvPicPr>
          <p:nvPr/>
        </p:nvPicPr>
        <p:blipFill>
          <a:blip r:embed="rId3"/>
          <a:stretch>
            <a:fillRect/>
          </a:stretch>
        </p:blipFill>
        <p:spPr>
          <a:xfrm>
            <a:off x="-14781" y="2081071"/>
            <a:ext cx="9173562" cy="3613146"/>
          </a:xfrm>
          <a:prstGeom prst="rect">
            <a:avLst/>
          </a:prstGeom>
        </p:spPr>
      </p:pic>
    </p:spTree>
    <p:extLst>
      <p:ext uri="{BB962C8B-B14F-4D97-AF65-F5344CB8AC3E}">
        <p14:creationId xmlns:p14="http://schemas.microsoft.com/office/powerpoint/2010/main" val="37969012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57651" y="3845386"/>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Case studies: </a:t>
            </a:r>
            <a:br>
              <a:rPr lang="en-US" sz="4400" b="1" dirty="0"/>
            </a:br>
            <a:r>
              <a:rPr lang="en-US" sz="4400" b="1" dirty="0"/>
              <a:t>Spotify </a:t>
            </a:r>
          </a:p>
        </p:txBody>
      </p:sp>
      <p:pic>
        <p:nvPicPr>
          <p:cNvPr id="2052" name="Picture 4" descr="Download Free png Spotify Png Logo, png collections at sccpre.cat ...">
            <a:extLst>
              <a:ext uri="{FF2B5EF4-FFF2-40B4-BE49-F238E27FC236}">
                <a16:creationId xmlns:a16="http://schemas.microsoft.com/office/drawing/2014/main" id="{F5219450-411A-4878-9C91-5A7C888D2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345" y="4783015"/>
            <a:ext cx="2208329" cy="206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344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394554" y="489439"/>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chemeClr val="bg1"/>
                </a:solidFill>
                <a:latin typeface="+mj-lt"/>
                <a:ea typeface="+mj-ea"/>
                <a:cs typeface="+mj-cs"/>
              </a:rPr>
              <a:t>The Spotify model</a:t>
            </a:r>
          </a:p>
        </p:txBody>
      </p:sp>
      <p:cxnSp>
        <p:nvCxnSpPr>
          <p:cNvPr id="98" name="Straight Connector 9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EC53FA1-2671-4B47-B32A-0B377268483E}"/>
              </a:ext>
            </a:extLst>
          </p:cNvPr>
          <p:cNvPicPr>
            <a:picLocks noChangeAspect="1"/>
          </p:cNvPicPr>
          <p:nvPr/>
        </p:nvPicPr>
        <p:blipFill>
          <a:blip r:embed="rId3"/>
          <a:stretch>
            <a:fillRect/>
          </a:stretch>
        </p:blipFill>
        <p:spPr>
          <a:xfrm>
            <a:off x="240030" y="2723393"/>
            <a:ext cx="8622615" cy="3405932"/>
          </a:xfrm>
          <a:prstGeom prst="rect">
            <a:avLst/>
          </a:prstGeom>
        </p:spPr>
      </p:pic>
    </p:spTree>
    <p:extLst>
      <p:ext uri="{BB962C8B-B14F-4D97-AF65-F5344CB8AC3E}">
        <p14:creationId xmlns:p14="http://schemas.microsoft.com/office/powerpoint/2010/main" val="3521661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2A: Matrix</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C594A709-9B23-478C-BC8B-8181B100F9DE}"/>
              </a:ext>
            </a:extLst>
          </p:cNvPr>
          <p:cNvPicPr>
            <a:picLocks noChangeAspect="1"/>
          </p:cNvPicPr>
          <p:nvPr/>
        </p:nvPicPr>
        <p:blipFill>
          <a:blip r:embed="rId3"/>
          <a:stretch>
            <a:fillRect/>
          </a:stretch>
        </p:blipFill>
        <p:spPr>
          <a:xfrm>
            <a:off x="766057" y="2507442"/>
            <a:ext cx="7922258" cy="3155227"/>
          </a:xfrm>
          <a:prstGeom prst="rect">
            <a:avLst/>
          </a:prstGeom>
        </p:spPr>
      </p:pic>
      <p:pic>
        <p:nvPicPr>
          <p:cNvPr id="6" name="Picture 5">
            <a:extLst>
              <a:ext uri="{FF2B5EF4-FFF2-40B4-BE49-F238E27FC236}">
                <a16:creationId xmlns:a16="http://schemas.microsoft.com/office/drawing/2014/main" id="{E438FD09-756F-4FFA-8A62-5604D5450158}"/>
              </a:ext>
            </a:extLst>
          </p:cNvPr>
          <p:cNvPicPr>
            <a:picLocks noChangeAspect="1"/>
          </p:cNvPicPr>
          <p:nvPr/>
        </p:nvPicPr>
        <p:blipFill>
          <a:blip r:embed="rId4"/>
          <a:stretch>
            <a:fillRect/>
          </a:stretch>
        </p:blipFill>
        <p:spPr>
          <a:xfrm>
            <a:off x="7769968" y="2571630"/>
            <a:ext cx="857370" cy="857370"/>
          </a:xfrm>
          <a:prstGeom prst="rect">
            <a:avLst/>
          </a:prstGeom>
        </p:spPr>
      </p:pic>
    </p:spTree>
    <p:extLst>
      <p:ext uri="{BB962C8B-B14F-4D97-AF65-F5344CB8AC3E}">
        <p14:creationId xmlns:p14="http://schemas.microsoft.com/office/powerpoint/2010/main" val="790435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4400" b="1" kern="1200">
                <a:solidFill>
                  <a:schemeClr val="tx1"/>
                </a:solidFill>
                <a:latin typeface="+mj-lt"/>
                <a:ea typeface="+mj-ea"/>
                <a:cs typeface="+mj-cs"/>
              </a:rPr>
              <a:t>The Spotify model</a:t>
            </a:r>
          </a:p>
        </p:txBody>
      </p:sp>
      <p:pic>
        <p:nvPicPr>
          <p:cNvPr id="3" name="Picture 2">
            <a:extLst>
              <a:ext uri="{FF2B5EF4-FFF2-40B4-BE49-F238E27FC236}">
                <a16:creationId xmlns:a16="http://schemas.microsoft.com/office/drawing/2014/main" id="{9E6EA6B9-5C84-4F86-A7A1-E889398F57B6}"/>
              </a:ext>
            </a:extLst>
          </p:cNvPr>
          <p:cNvPicPr>
            <a:picLocks noChangeAspect="1"/>
          </p:cNvPicPr>
          <p:nvPr/>
        </p:nvPicPr>
        <p:blipFill>
          <a:blip r:embed="rId3"/>
          <a:stretch>
            <a:fillRect/>
          </a:stretch>
        </p:blipFill>
        <p:spPr>
          <a:xfrm>
            <a:off x="1045077" y="1825626"/>
            <a:ext cx="7046701" cy="4351338"/>
          </a:xfrm>
          <a:prstGeom prst="rect">
            <a:avLst/>
          </a:prstGeom>
        </p:spPr>
      </p:pic>
    </p:spTree>
    <p:extLst>
      <p:ext uri="{BB962C8B-B14F-4D97-AF65-F5344CB8AC3E}">
        <p14:creationId xmlns:p14="http://schemas.microsoft.com/office/powerpoint/2010/main" val="28017247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43584" y="3887588"/>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Case studies: </a:t>
            </a:r>
            <a:br>
              <a:rPr lang="en-US" sz="4400" b="1" dirty="0"/>
            </a:br>
            <a:r>
              <a:rPr lang="en-US" sz="4400" b="1" dirty="0"/>
              <a:t>Amazon </a:t>
            </a:r>
          </a:p>
        </p:txBody>
      </p:sp>
      <p:pic>
        <p:nvPicPr>
          <p:cNvPr id="1030" name="Picture 6" descr="Amazon AWS EC2 - ElearningWorld.org">
            <a:extLst>
              <a:ext uri="{FF2B5EF4-FFF2-40B4-BE49-F238E27FC236}">
                <a16:creationId xmlns:a16="http://schemas.microsoft.com/office/drawing/2014/main" id="{3AB03837-D56B-451C-B3C9-169CF6E5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5685766"/>
            <a:ext cx="28575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076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39014" y="5091762"/>
            <a:ext cx="5613590" cy="1264588"/>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200" b="1" kern="1200" dirty="0">
                <a:solidFill>
                  <a:srgbClr val="FFFFFF"/>
                </a:solidFill>
                <a:latin typeface="+mj-lt"/>
                <a:ea typeface="+mj-ea"/>
                <a:cs typeface="+mj-cs"/>
              </a:rPr>
              <a:t>Vision</a:t>
            </a:r>
          </a:p>
        </p:txBody>
      </p:sp>
      <p:pic>
        <p:nvPicPr>
          <p:cNvPr id="2" name="Picture 1">
            <a:extLst>
              <a:ext uri="{FF2B5EF4-FFF2-40B4-BE49-F238E27FC236}">
                <a16:creationId xmlns:a16="http://schemas.microsoft.com/office/drawing/2014/main" id="{6F827556-C066-4DF1-AB9E-98471D0691A2}"/>
              </a:ext>
            </a:extLst>
          </p:cNvPr>
          <p:cNvPicPr>
            <a:picLocks noChangeAspect="1"/>
          </p:cNvPicPr>
          <p:nvPr/>
        </p:nvPicPr>
        <p:blipFill rotWithShape="1">
          <a:blip r:embed="rId3"/>
          <a:srcRect r="-1" b="927"/>
          <a:stretch/>
        </p:blipFill>
        <p:spPr>
          <a:xfrm>
            <a:off x="240030" y="320040"/>
            <a:ext cx="8661654" cy="4462272"/>
          </a:xfrm>
          <a:prstGeom prst="rect">
            <a:avLst/>
          </a:prstGeom>
        </p:spPr>
      </p:pic>
      <p:cxnSp>
        <p:nvCxnSpPr>
          <p:cNvPr id="96" name="Straight Connector 9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82</a:t>
            </a:fld>
            <a:endParaRPr lang="fr-FR"/>
          </a:p>
        </p:txBody>
      </p:sp>
    </p:spTree>
    <p:extLst>
      <p:ext uri="{BB962C8B-B14F-4D97-AF65-F5344CB8AC3E}">
        <p14:creationId xmlns:p14="http://schemas.microsoft.com/office/powerpoint/2010/main" val="3083406900"/>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0" y="365125"/>
            <a:ext cx="9109573" cy="132556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tx1"/>
                </a:solidFill>
                <a:latin typeface="+mj-lt"/>
                <a:ea typeface="+mj-ea"/>
                <a:cs typeface="+mj-cs"/>
              </a:rPr>
              <a:t>Jeff Bezos’ Big Mandate (2001) </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Steve </a:t>
            </a:r>
            <a:r>
              <a:rPr lang="en-US" sz="4000" b="1" kern="1200" dirty="0" err="1">
                <a:solidFill>
                  <a:schemeClr val="tx1"/>
                </a:solidFill>
                <a:latin typeface="+mj-lt"/>
                <a:ea typeface="+mj-ea"/>
                <a:cs typeface="+mj-cs"/>
              </a:rPr>
              <a:t>Yegge’s</a:t>
            </a:r>
            <a:r>
              <a:rPr lang="en-US" sz="4000" b="1" kern="1200" dirty="0">
                <a:solidFill>
                  <a:schemeClr val="tx1"/>
                </a:solidFill>
                <a:latin typeface="+mj-lt"/>
                <a:ea typeface="+mj-ea"/>
                <a:cs typeface="+mj-cs"/>
              </a:rPr>
              <a:t> Architecture Rant </a:t>
            </a:r>
          </a:p>
        </p:txBody>
      </p:sp>
      <p:pic>
        <p:nvPicPr>
          <p:cNvPr id="2" name="Picture 1">
            <a:extLst>
              <a:ext uri="{FF2B5EF4-FFF2-40B4-BE49-F238E27FC236}">
                <a16:creationId xmlns:a16="http://schemas.microsoft.com/office/drawing/2014/main" id="{E82363F4-1DAC-4C6B-8937-5D2723C1E07F}"/>
              </a:ext>
            </a:extLst>
          </p:cNvPr>
          <p:cNvPicPr>
            <a:picLocks noChangeAspect="1"/>
          </p:cNvPicPr>
          <p:nvPr/>
        </p:nvPicPr>
        <p:blipFill>
          <a:blip r:embed="rId3"/>
          <a:stretch>
            <a:fillRect/>
          </a:stretch>
        </p:blipFill>
        <p:spPr>
          <a:xfrm>
            <a:off x="77129" y="2272145"/>
            <a:ext cx="9032444" cy="3477491"/>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83</a:t>
            </a:fld>
            <a:endParaRPr lang="fr-FR"/>
          </a:p>
        </p:txBody>
      </p:sp>
    </p:spTree>
    <p:extLst>
      <p:ext uri="{BB962C8B-B14F-4D97-AF65-F5344CB8AC3E}">
        <p14:creationId xmlns:p14="http://schemas.microsoft.com/office/powerpoint/2010/main" val="24929974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cxnSp>
        <p:nvCxnSpPr>
          <p:cNvPr id="160" name="Straight Connector 15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539556"/>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35795"/>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394554" y="475663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2900" b="1" kern="1200">
                <a:solidFill>
                  <a:schemeClr val="bg1"/>
                </a:solidFill>
                <a:latin typeface="+mj-lt"/>
                <a:ea typeface="+mj-ea"/>
                <a:cs typeface="+mj-cs"/>
              </a:rPr>
              <a:t>A Look Back: Development transformation</a:t>
            </a:r>
          </a:p>
        </p:txBody>
      </p:sp>
      <p:pic>
        <p:nvPicPr>
          <p:cNvPr id="3" name="Picture 2">
            <a:extLst>
              <a:ext uri="{FF2B5EF4-FFF2-40B4-BE49-F238E27FC236}">
                <a16:creationId xmlns:a16="http://schemas.microsoft.com/office/drawing/2014/main" id="{A1B17B1F-7547-4C6E-8B2B-3E40251126BF}"/>
              </a:ext>
            </a:extLst>
          </p:cNvPr>
          <p:cNvPicPr>
            <a:picLocks noChangeAspect="1"/>
          </p:cNvPicPr>
          <p:nvPr/>
        </p:nvPicPr>
        <p:blipFill>
          <a:blip r:embed="rId3"/>
          <a:stretch>
            <a:fillRect/>
          </a:stretch>
        </p:blipFill>
        <p:spPr>
          <a:xfrm>
            <a:off x="249382" y="177082"/>
            <a:ext cx="8672945" cy="4293107"/>
          </a:xfrm>
          <a:prstGeom prst="rect">
            <a:avLst/>
          </a:prstGeom>
        </p:spPr>
      </p:pic>
      <p:cxnSp>
        <p:nvCxnSpPr>
          <p:cNvPr id="164" name="Straight Connector 16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5746932"/>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68601"/>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1838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000" b="1" kern="1200" dirty="0">
                <a:solidFill>
                  <a:schemeClr val="bg1"/>
                </a:solidFill>
                <a:latin typeface="+mj-lt"/>
                <a:ea typeface="+mj-ea"/>
                <a:cs typeface="+mj-cs"/>
              </a:rPr>
              <a:t>Every Team is a DevOps team</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85</a:t>
            </a:fld>
            <a:endParaRPr lang="fr-FR"/>
          </a:p>
        </p:txBody>
      </p:sp>
      <p:pic>
        <p:nvPicPr>
          <p:cNvPr id="4" name="Picture 3">
            <a:extLst>
              <a:ext uri="{FF2B5EF4-FFF2-40B4-BE49-F238E27FC236}">
                <a16:creationId xmlns:a16="http://schemas.microsoft.com/office/drawing/2014/main" id="{BABCE05E-6682-4F17-956B-0F8894B3771F}"/>
              </a:ext>
            </a:extLst>
          </p:cNvPr>
          <p:cNvPicPr>
            <a:picLocks noChangeAspect="1"/>
          </p:cNvPicPr>
          <p:nvPr/>
        </p:nvPicPr>
        <p:blipFill>
          <a:blip r:embed="rId3"/>
          <a:stretch>
            <a:fillRect/>
          </a:stretch>
        </p:blipFill>
        <p:spPr>
          <a:xfrm>
            <a:off x="112654" y="251134"/>
            <a:ext cx="8916990" cy="4310113"/>
          </a:xfrm>
          <a:prstGeom prst="rect">
            <a:avLst/>
          </a:prstGeom>
        </p:spPr>
      </p:pic>
    </p:spTree>
    <p:extLst>
      <p:ext uri="{BB962C8B-B14F-4D97-AF65-F5344CB8AC3E}">
        <p14:creationId xmlns:p14="http://schemas.microsoft.com/office/powerpoint/2010/main" val="11221413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5534025"/>
            <a:ext cx="7886700" cy="82232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400" b="1" kern="1200" dirty="0">
                <a:solidFill>
                  <a:schemeClr val="tx1"/>
                </a:solidFill>
                <a:latin typeface="+mj-lt"/>
                <a:ea typeface="+mj-ea"/>
                <a:cs typeface="+mj-cs"/>
              </a:rPr>
              <a:t>Amazon S3 at launch</a:t>
            </a:r>
          </a:p>
        </p:txBody>
      </p:sp>
      <p:pic>
        <p:nvPicPr>
          <p:cNvPr id="2" name="Picture 1">
            <a:extLst>
              <a:ext uri="{FF2B5EF4-FFF2-40B4-BE49-F238E27FC236}">
                <a16:creationId xmlns:a16="http://schemas.microsoft.com/office/drawing/2014/main" id="{710BF0FB-9EB0-4C64-B967-5626161CE5BC}"/>
              </a:ext>
            </a:extLst>
          </p:cNvPr>
          <p:cNvPicPr>
            <a:picLocks noChangeAspect="1"/>
          </p:cNvPicPr>
          <p:nvPr/>
        </p:nvPicPr>
        <p:blipFill rotWithShape="1">
          <a:blip r:embed="rId3"/>
          <a:srcRect l="12798" r="2472" b="2"/>
          <a:stretch/>
        </p:blipFill>
        <p:spPr>
          <a:xfrm>
            <a:off x="20" y="10"/>
            <a:ext cx="9143980" cy="5395902"/>
          </a:xfrm>
          <a:prstGeom prst="rect">
            <a:avLst/>
          </a:prstGeom>
        </p:spPr>
      </p:pic>
    </p:spTree>
    <p:extLst>
      <p:ext uri="{BB962C8B-B14F-4D97-AF65-F5344CB8AC3E}">
        <p14:creationId xmlns:p14="http://schemas.microsoft.com/office/powerpoint/2010/main" val="3196479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5534025"/>
            <a:ext cx="7886700" cy="82232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400" b="1" kern="1200" dirty="0">
                <a:solidFill>
                  <a:schemeClr val="tx1"/>
                </a:solidFill>
                <a:latin typeface="+mj-lt"/>
                <a:ea typeface="+mj-ea"/>
                <a:cs typeface="+mj-cs"/>
              </a:rPr>
              <a:t>Amazon S3 today</a:t>
            </a:r>
          </a:p>
        </p:txBody>
      </p:sp>
      <p:pic>
        <p:nvPicPr>
          <p:cNvPr id="2" name="Picture 1">
            <a:extLst>
              <a:ext uri="{FF2B5EF4-FFF2-40B4-BE49-F238E27FC236}">
                <a16:creationId xmlns:a16="http://schemas.microsoft.com/office/drawing/2014/main" id="{340160D5-3126-4EE2-A342-86E1E72D44EC}"/>
              </a:ext>
            </a:extLst>
          </p:cNvPr>
          <p:cNvPicPr>
            <a:picLocks noChangeAspect="1"/>
          </p:cNvPicPr>
          <p:nvPr/>
        </p:nvPicPr>
        <p:blipFill rotWithShape="1">
          <a:blip r:embed="rId3"/>
          <a:srcRect l="5641" r="10051"/>
          <a:stretch/>
        </p:blipFill>
        <p:spPr>
          <a:xfrm>
            <a:off x="20" y="10"/>
            <a:ext cx="9143980" cy="5395902"/>
          </a:xfrm>
          <a:prstGeom prst="rect">
            <a:avLst/>
          </a:prstGeom>
        </p:spPr>
      </p:pic>
    </p:spTree>
    <p:extLst>
      <p:ext uri="{BB962C8B-B14F-4D97-AF65-F5344CB8AC3E}">
        <p14:creationId xmlns:p14="http://schemas.microsoft.com/office/powerpoint/2010/main" val="14568255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The recipe</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88</a:t>
            </a:fld>
            <a:endParaRPr lang="fr-FR"/>
          </a:p>
        </p:txBody>
      </p:sp>
      <p:pic>
        <p:nvPicPr>
          <p:cNvPr id="4" name="Picture 3">
            <a:extLst>
              <a:ext uri="{FF2B5EF4-FFF2-40B4-BE49-F238E27FC236}">
                <a16:creationId xmlns:a16="http://schemas.microsoft.com/office/drawing/2014/main" id="{909987FD-57AC-4E88-86C8-C3EEC815E7F4}"/>
              </a:ext>
            </a:extLst>
          </p:cNvPr>
          <p:cNvPicPr>
            <a:picLocks noChangeAspect="1"/>
          </p:cNvPicPr>
          <p:nvPr/>
        </p:nvPicPr>
        <p:blipFill>
          <a:blip r:embed="rId3"/>
          <a:stretch>
            <a:fillRect/>
          </a:stretch>
        </p:blipFill>
        <p:spPr>
          <a:xfrm>
            <a:off x="74158" y="1876207"/>
            <a:ext cx="8953745" cy="4205937"/>
          </a:xfrm>
          <a:prstGeom prst="rect">
            <a:avLst/>
          </a:prstGeom>
        </p:spPr>
      </p:pic>
    </p:spTree>
    <p:extLst>
      <p:ext uri="{BB962C8B-B14F-4D97-AF65-F5344CB8AC3E}">
        <p14:creationId xmlns:p14="http://schemas.microsoft.com/office/powerpoint/2010/main" val="5724498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The recipe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89</a:t>
            </a:fld>
            <a:endParaRPr lang="fr-FR"/>
          </a:p>
        </p:txBody>
      </p:sp>
      <p:pic>
        <p:nvPicPr>
          <p:cNvPr id="3" name="Picture 2">
            <a:extLst>
              <a:ext uri="{FF2B5EF4-FFF2-40B4-BE49-F238E27FC236}">
                <a16:creationId xmlns:a16="http://schemas.microsoft.com/office/drawing/2014/main" id="{DE7B7AE1-051C-4904-A28F-0E8B6A7FDED1}"/>
              </a:ext>
            </a:extLst>
          </p:cNvPr>
          <p:cNvPicPr>
            <a:picLocks noChangeAspect="1"/>
          </p:cNvPicPr>
          <p:nvPr/>
        </p:nvPicPr>
        <p:blipFill>
          <a:blip r:embed="rId3"/>
          <a:stretch>
            <a:fillRect/>
          </a:stretch>
        </p:blipFill>
        <p:spPr>
          <a:xfrm>
            <a:off x="162920" y="1523713"/>
            <a:ext cx="8818159" cy="5197762"/>
          </a:xfrm>
          <a:prstGeom prst="rect">
            <a:avLst/>
          </a:prstGeom>
        </p:spPr>
      </p:pic>
    </p:spTree>
    <p:extLst>
      <p:ext uri="{BB962C8B-B14F-4D97-AF65-F5344CB8AC3E}">
        <p14:creationId xmlns:p14="http://schemas.microsoft.com/office/powerpoint/2010/main" val="3756290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MODEL 2B: Matrix Embedded Functions</a:t>
            </a:r>
          </a:p>
        </p:txBody>
      </p:sp>
      <p:sp>
        <p:nvSpPr>
          <p:cNvPr id="345" name="Google Shape;345;p24"/>
          <p:cNvSpPr txBox="1"/>
          <p:nvPr/>
        </p:nvSpPr>
        <p:spPr>
          <a:xfrm>
            <a:off x="630936" y="452842"/>
            <a:ext cx="2167128" cy="1261872"/>
          </a:xfrm>
          <a:prstGeom prst="rect">
            <a:avLst/>
          </a:prstGeom>
        </p:spPr>
        <p:txBody>
          <a:bodyPr spcFirstLastPara="1" vert="horz" lIns="91440" tIns="45720" rIns="91440" bIns="45720" rtlCol="0" anchor="ctr" anchorCtr="0">
            <a:normAutofit/>
          </a:bodyPr>
          <a:lstStyle/>
          <a:p>
            <a:pPr marR="0" lvl="0" algn="r">
              <a:lnSpc>
                <a:spcPct val="90000"/>
              </a:lnSpc>
              <a:spcBef>
                <a:spcPts val="1000"/>
              </a:spcBef>
              <a:spcAft>
                <a:spcPts val="0"/>
              </a:spcAft>
              <a:buClr>
                <a:srgbClr val="898989"/>
              </a:buClr>
              <a:buSzPts val="900"/>
            </a:pPr>
            <a:endParaRPr lang="en-US" sz="1700" kern="1200" dirty="0">
              <a:solidFill>
                <a:schemeClr val="bg2"/>
              </a:solidFill>
              <a:latin typeface="+mn-lt"/>
              <a:ea typeface="+mn-ea"/>
              <a:cs typeface="+mn-cs"/>
            </a:endParaRPr>
          </a:p>
        </p:txBody>
      </p:sp>
      <p:pic>
        <p:nvPicPr>
          <p:cNvPr id="2" name="Picture 1">
            <a:extLst>
              <a:ext uri="{FF2B5EF4-FFF2-40B4-BE49-F238E27FC236}">
                <a16:creationId xmlns:a16="http://schemas.microsoft.com/office/drawing/2014/main" id="{04BA1929-A3DC-4CE8-9E38-6158D64134A9}"/>
              </a:ext>
            </a:extLst>
          </p:cNvPr>
          <p:cNvPicPr>
            <a:picLocks noChangeAspect="1"/>
          </p:cNvPicPr>
          <p:nvPr/>
        </p:nvPicPr>
        <p:blipFill>
          <a:blip r:embed="rId3"/>
          <a:stretch>
            <a:fillRect/>
          </a:stretch>
        </p:blipFill>
        <p:spPr>
          <a:xfrm>
            <a:off x="329161" y="2361242"/>
            <a:ext cx="8522892" cy="3521765"/>
          </a:xfrm>
          <a:prstGeom prst="rect">
            <a:avLst/>
          </a:prstGeom>
        </p:spPr>
      </p:pic>
      <p:pic>
        <p:nvPicPr>
          <p:cNvPr id="3" name="Picture 2">
            <a:extLst>
              <a:ext uri="{FF2B5EF4-FFF2-40B4-BE49-F238E27FC236}">
                <a16:creationId xmlns:a16="http://schemas.microsoft.com/office/drawing/2014/main" id="{3E7AE470-43FF-4D6D-950E-1172374724EC}"/>
              </a:ext>
            </a:extLst>
          </p:cNvPr>
          <p:cNvPicPr>
            <a:picLocks noChangeAspect="1"/>
          </p:cNvPicPr>
          <p:nvPr/>
        </p:nvPicPr>
        <p:blipFill>
          <a:blip r:embed="rId4"/>
          <a:stretch>
            <a:fillRect/>
          </a:stretch>
        </p:blipFill>
        <p:spPr>
          <a:xfrm>
            <a:off x="7957469" y="5025637"/>
            <a:ext cx="857370" cy="857370"/>
          </a:xfrm>
          <a:prstGeom prst="rect">
            <a:avLst/>
          </a:prstGeom>
        </p:spPr>
      </p:pic>
    </p:spTree>
    <p:extLst>
      <p:ext uri="{BB962C8B-B14F-4D97-AF65-F5344CB8AC3E}">
        <p14:creationId xmlns:p14="http://schemas.microsoft.com/office/powerpoint/2010/main" val="10438118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The recipe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90</a:t>
            </a:fld>
            <a:endParaRPr lang="fr-FR"/>
          </a:p>
        </p:txBody>
      </p:sp>
      <p:pic>
        <p:nvPicPr>
          <p:cNvPr id="2" name="Picture 1">
            <a:extLst>
              <a:ext uri="{FF2B5EF4-FFF2-40B4-BE49-F238E27FC236}">
                <a16:creationId xmlns:a16="http://schemas.microsoft.com/office/drawing/2014/main" id="{100B0C79-0D3A-4A22-B1C7-EC77CBC6CDC2}"/>
              </a:ext>
            </a:extLst>
          </p:cNvPr>
          <p:cNvPicPr>
            <a:picLocks noChangeAspect="1"/>
          </p:cNvPicPr>
          <p:nvPr/>
        </p:nvPicPr>
        <p:blipFill>
          <a:blip r:embed="rId3"/>
          <a:stretch>
            <a:fillRect/>
          </a:stretch>
        </p:blipFill>
        <p:spPr>
          <a:xfrm>
            <a:off x="138290" y="1565275"/>
            <a:ext cx="8867419" cy="5156200"/>
          </a:xfrm>
          <a:prstGeom prst="rect">
            <a:avLst/>
          </a:prstGeom>
        </p:spPr>
      </p:pic>
    </p:spTree>
    <p:extLst>
      <p:ext uri="{BB962C8B-B14F-4D97-AF65-F5344CB8AC3E}">
        <p14:creationId xmlns:p14="http://schemas.microsoft.com/office/powerpoint/2010/main" val="31976159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Pipelines</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91</a:t>
            </a:fld>
            <a:endParaRPr lang="fr-FR"/>
          </a:p>
        </p:txBody>
      </p:sp>
      <p:pic>
        <p:nvPicPr>
          <p:cNvPr id="2" name="Picture 1">
            <a:extLst>
              <a:ext uri="{FF2B5EF4-FFF2-40B4-BE49-F238E27FC236}">
                <a16:creationId xmlns:a16="http://schemas.microsoft.com/office/drawing/2014/main" id="{26D612A8-6FEB-49CC-9113-1C86DBE2DDCD}"/>
              </a:ext>
            </a:extLst>
          </p:cNvPr>
          <p:cNvPicPr>
            <a:picLocks noChangeAspect="1"/>
          </p:cNvPicPr>
          <p:nvPr/>
        </p:nvPicPr>
        <p:blipFill>
          <a:blip r:embed="rId3"/>
          <a:stretch>
            <a:fillRect/>
          </a:stretch>
        </p:blipFill>
        <p:spPr>
          <a:xfrm>
            <a:off x="34983" y="1585655"/>
            <a:ext cx="9074034" cy="4620593"/>
          </a:xfrm>
          <a:prstGeom prst="rect">
            <a:avLst/>
          </a:prstGeom>
        </p:spPr>
      </p:pic>
    </p:spTree>
    <p:extLst>
      <p:ext uri="{BB962C8B-B14F-4D97-AF65-F5344CB8AC3E}">
        <p14:creationId xmlns:p14="http://schemas.microsoft.com/office/powerpoint/2010/main" val="2619784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Monolith development lifecycle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92</a:t>
            </a:fld>
            <a:endParaRPr lang="fr-FR"/>
          </a:p>
        </p:txBody>
      </p:sp>
      <p:pic>
        <p:nvPicPr>
          <p:cNvPr id="3" name="Picture 2">
            <a:extLst>
              <a:ext uri="{FF2B5EF4-FFF2-40B4-BE49-F238E27FC236}">
                <a16:creationId xmlns:a16="http://schemas.microsoft.com/office/drawing/2014/main" id="{3976CB09-613D-43CD-8707-7F102403EDD4}"/>
              </a:ext>
            </a:extLst>
          </p:cNvPr>
          <p:cNvPicPr>
            <a:picLocks noChangeAspect="1"/>
          </p:cNvPicPr>
          <p:nvPr/>
        </p:nvPicPr>
        <p:blipFill>
          <a:blip r:embed="rId3"/>
          <a:stretch>
            <a:fillRect/>
          </a:stretch>
        </p:blipFill>
        <p:spPr>
          <a:xfrm>
            <a:off x="57264" y="1977952"/>
            <a:ext cx="8934836" cy="3924083"/>
          </a:xfrm>
          <a:prstGeom prst="rect">
            <a:avLst/>
          </a:prstGeom>
        </p:spPr>
      </p:pic>
    </p:spTree>
    <p:extLst>
      <p:ext uri="{BB962C8B-B14F-4D97-AF65-F5344CB8AC3E}">
        <p14:creationId xmlns:p14="http://schemas.microsoft.com/office/powerpoint/2010/main" val="1276847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Microservice development lifecycle</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93</a:t>
            </a:fld>
            <a:endParaRPr lang="fr-FR"/>
          </a:p>
        </p:txBody>
      </p:sp>
      <p:pic>
        <p:nvPicPr>
          <p:cNvPr id="2" name="Picture 1">
            <a:extLst>
              <a:ext uri="{FF2B5EF4-FFF2-40B4-BE49-F238E27FC236}">
                <a16:creationId xmlns:a16="http://schemas.microsoft.com/office/drawing/2014/main" id="{7AC617F0-C27D-4E52-AB67-7261232CCA7F}"/>
              </a:ext>
            </a:extLst>
          </p:cNvPr>
          <p:cNvPicPr>
            <a:picLocks noChangeAspect="1"/>
          </p:cNvPicPr>
          <p:nvPr/>
        </p:nvPicPr>
        <p:blipFill>
          <a:blip r:embed="rId3"/>
          <a:stretch>
            <a:fillRect/>
          </a:stretch>
        </p:blipFill>
        <p:spPr>
          <a:xfrm>
            <a:off x="68296" y="1950823"/>
            <a:ext cx="9007408" cy="3942266"/>
          </a:xfrm>
          <a:prstGeom prst="rect">
            <a:avLst/>
          </a:prstGeom>
        </p:spPr>
      </p:pic>
    </p:spTree>
    <p:extLst>
      <p:ext uri="{BB962C8B-B14F-4D97-AF65-F5344CB8AC3E}">
        <p14:creationId xmlns:p14="http://schemas.microsoft.com/office/powerpoint/2010/main" val="22264353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rPr>
              <a:t>Pipelines</a:t>
            </a:r>
            <a:endParaRPr lang="en-US" sz="4000" b="1" kern="1200" dirty="0">
              <a:solidFill>
                <a:schemeClr val="bg1"/>
              </a:solidFill>
              <a:latin typeface="+mj-lt"/>
              <a:ea typeface="+mj-ea"/>
              <a:cs typeface="+mj-cs"/>
            </a:endParaRP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94</a:t>
            </a:fld>
            <a:endParaRPr lang="fr-FR"/>
          </a:p>
        </p:txBody>
      </p:sp>
      <p:pic>
        <p:nvPicPr>
          <p:cNvPr id="2" name="Picture 1">
            <a:extLst>
              <a:ext uri="{FF2B5EF4-FFF2-40B4-BE49-F238E27FC236}">
                <a16:creationId xmlns:a16="http://schemas.microsoft.com/office/drawing/2014/main" id="{A42F1353-3C73-4C1F-A6F3-5F2B4B697D49}"/>
              </a:ext>
            </a:extLst>
          </p:cNvPr>
          <p:cNvPicPr>
            <a:picLocks noChangeAspect="1"/>
          </p:cNvPicPr>
          <p:nvPr/>
        </p:nvPicPr>
        <p:blipFill>
          <a:blip r:embed="rId3"/>
          <a:stretch>
            <a:fillRect/>
          </a:stretch>
        </p:blipFill>
        <p:spPr>
          <a:xfrm>
            <a:off x="90002" y="1771679"/>
            <a:ext cx="8963996" cy="4434569"/>
          </a:xfrm>
          <a:prstGeom prst="rect">
            <a:avLst/>
          </a:prstGeom>
        </p:spPr>
      </p:pic>
    </p:spTree>
    <p:extLst>
      <p:ext uri="{BB962C8B-B14F-4D97-AF65-F5344CB8AC3E}">
        <p14:creationId xmlns:p14="http://schemas.microsoft.com/office/powerpoint/2010/main" val="27489124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2 Pizza Team Responsibility Venn Diagram</a:t>
            </a:r>
          </a:p>
        </p:txBody>
      </p:sp>
      <p:pic>
        <p:nvPicPr>
          <p:cNvPr id="2" name="Picture 1">
            <a:extLst>
              <a:ext uri="{FF2B5EF4-FFF2-40B4-BE49-F238E27FC236}">
                <a16:creationId xmlns:a16="http://schemas.microsoft.com/office/drawing/2014/main" id="{70B91A31-6D98-4C1F-8084-44719AE84E57}"/>
              </a:ext>
            </a:extLst>
          </p:cNvPr>
          <p:cNvPicPr>
            <a:picLocks noChangeAspect="1"/>
          </p:cNvPicPr>
          <p:nvPr/>
        </p:nvPicPr>
        <p:blipFill>
          <a:blip r:embed="rId3"/>
          <a:stretch>
            <a:fillRect/>
          </a:stretch>
        </p:blipFill>
        <p:spPr>
          <a:xfrm>
            <a:off x="190375" y="1796955"/>
            <a:ext cx="8704587" cy="4417577"/>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95</a:t>
            </a:fld>
            <a:endParaRPr lang="fr-FR"/>
          </a:p>
        </p:txBody>
      </p:sp>
    </p:spTree>
    <p:extLst>
      <p:ext uri="{BB962C8B-B14F-4D97-AF65-F5344CB8AC3E}">
        <p14:creationId xmlns:p14="http://schemas.microsoft.com/office/powerpoint/2010/main" val="26840808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60" name="Rectangle 15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2 Pizza Team Responsibility Venn Diagram</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96</a:t>
            </a:fld>
            <a:endParaRPr lang="fr-FR"/>
          </a:p>
        </p:txBody>
      </p:sp>
      <p:pic>
        <p:nvPicPr>
          <p:cNvPr id="3" name="Picture 2">
            <a:extLst>
              <a:ext uri="{FF2B5EF4-FFF2-40B4-BE49-F238E27FC236}">
                <a16:creationId xmlns:a16="http://schemas.microsoft.com/office/drawing/2014/main" id="{6C86E7A3-C41E-4636-81C6-080F800525A5}"/>
              </a:ext>
            </a:extLst>
          </p:cNvPr>
          <p:cNvPicPr>
            <a:picLocks noChangeAspect="1"/>
          </p:cNvPicPr>
          <p:nvPr/>
        </p:nvPicPr>
        <p:blipFill>
          <a:blip r:embed="rId3"/>
          <a:stretch>
            <a:fillRect/>
          </a:stretch>
        </p:blipFill>
        <p:spPr>
          <a:xfrm>
            <a:off x="256853" y="1643756"/>
            <a:ext cx="8630293" cy="4712594"/>
          </a:xfrm>
          <a:prstGeom prst="rect">
            <a:avLst/>
          </a:prstGeom>
        </p:spPr>
      </p:pic>
    </p:spTree>
    <p:extLst>
      <p:ext uri="{BB962C8B-B14F-4D97-AF65-F5344CB8AC3E}">
        <p14:creationId xmlns:p14="http://schemas.microsoft.com/office/powerpoint/2010/main" val="3696570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Practices and Patterns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97</a:t>
            </a:fld>
            <a:endParaRPr lang="fr-FR"/>
          </a:p>
        </p:txBody>
      </p:sp>
      <p:pic>
        <p:nvPicPr>
          <p:cNvPr id="2" name="Picture 1">
            <a:extLst>
              <a:ext uri="{FF2B5EF4-FFF2-40B4-BE49-F238E27FC236}">
                <a16:creationId xmlns:a16="http://schemas.microsoft.com/office/drawing/2014/main" id="{F075A102-9C9A-4080-82AE-8597ECC8B649}"/>
              </a:ext>
            </a:extLst>
          </p:cNvPr>
          <p:cNvPicPr>
            <a:picLocks noChangeAspect="1"/>
          </p:cNvPicPr>
          <p:nvPr/>
        </p:nvPicPr>
        <p:blipFill>
          <a:blip r:embed="rId3"/>
          <a:stretch>
            <a:fillRect/>
          </a:stretch>
        </p:blipFill>
        <p:spPr>
          <a:xfrm>
            <a:off x="247974" y="246977"/>
            <a:ext cx="8676502" cy="4376643"/>
          </a:xfrm>
          <a:prstGeom prst="rect">
            <a:avLst/>
          </a:prstGeom>
        </p:spPr>
      </p:pic>
    </p:spTree>
    <p:extLst>
      <p:ext uri="{BB962C8B-B14F-4D97-AF65-F5344CB8AC3E}">
        <p14:creationId xmlns:p14="http://schemas.microsoft.com/office/powerpoint/2010/main" val="42131596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Automate everything</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98</a:t>
            </a:fld>
            <a:endParaRPr lang="fr-FR"/>
          </a:p>
        </p:txBody>
      </p:sp>
      <p:pic>
        <p:nvPicPr>
          <p:cNvPr id="3" name="Picture 2">
            <a:extLst>
              <a:ext uri="{FF2B5EF4-FFF2-40B4-BE49-F238E27FC236}">
                <a16:creationId xmlns:a16="http://schemas.microsoft.com/office/drawing/2014/main" id="{CC3AED24-3842-47AA-B614-A4EDF2C804C6}"/>
              </a:ext>
            </a:extLst>
          </p:cNvPr>
          <p:cNvPicPr>
            <a:picLocks noChangeAspect="1"/>
          </p:cNvPicPr>
          <p:nvPr/>
        </p:nvPicPr>
        <p:blipFill>
          <a:blip r:embed="rId3"/>
          <a:stretch>
            <a:fillRect/>
          </a:stretch>
        </p:blipFill>
        <p:spPr>
          <a:xfrm>
            <a:off x="114788" y="527901"/>
            <a:ext cx="8875236" cy="3687006"/>
          </a:xfrm>
          <a:prstGeom prst="rect">
            <a:avLst/>
          </a:prstGeom>
        </p:spPr>
      </p:pic>
    </p:spTree>
    <p:extLst>
      <p:ext uri="{BB962C8B-B14F-4D97-AF65-F5344CB8AC3E}">
        <p14:creationId xmlns:p14="http://schemas.microsoft.com/office/powerpoint/2010/main" val="2434731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9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4" name="Google Shape;344;p24"/>
          <p:cNvSpPr txBox="1">
            <a:spLocks noGrp="1"/>
          </p:cNvSpPr>
          <p:nvPr>
            <p:ph type="title"/>
          </p:nvPr>
        </p:nvSpPr>
        <p:spPr>
          <a:xfrm>
            <a:off x="1032967" y="5489074"/>
            <a:ext cx="7076364" cy="789673"/>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Belts and suspenders</a:t>
            </a:r>
          </a:p>
        </p:txBody>
      </p:sp>
      <p:sp>
        <p:nvSpPr>
          <p:cNvPr id="117" name="Freeform: Shape 11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99</a:t>
            </a:fld>
            <a:endParaRPr lang="fr-FR"/>
          </a:p>
        </p:txBody>
      </p:sp>
      <p:pic>
        <p:nvPicPr>
          <p:cNvPr id="3" name="Picture 2">
            <a:extLst>
              <a:ext uri="{FF2B5EF4-FFF2-40B4-BE49-F238E27FC236}">
                <a16:creationId xmlns:a16="http://schemas.microsoft.com/office/drawing/2014/main" id="{CBDFD8E4-4CBA-4395-9BE8-CC33331614C7}"/>
              </a:ext>
            </a:extLst>
          </p:cNvPr>
          <p:cNvPicPr>
            <a:picLocks noChangeAspect="1"/>
          </p:cNvPicPr>
          <p:nvPr/>
        </p:nvPicPr>
        <p:blipFill>
          <a:blip r:embed="rId3"/>
          <a:stretch>
            <a:fillRect/>
          </a:stretch>
        </p:blipFill>
        <p:spPr>
          <a:xfrm>
            <a:off x="207966" y="153724"/>
            <a:ext cx="8706051" cy="4507388"/>
          </a:xfrm>
          <a:prstGeom prst="rect">
            <a:avLst/>
          </a:prstGeom>
        </p:spPr>
      </p:pic>
    </p:spTree>
    <p:extLst>
      <p:ext uri="{BB962C8B-B14F-4D97-AF65-F5344CB8AC3E}">
        <p14:creationId xmlns:p14="http://schemas.microsoft.com/office/powerpoint/2010/main" val="3899545086"/>
      </p:ext>
    </p:extLst>
  </p:cSld>
  <p:clrMapOvr>
    <a:masterClrMapping/>
  </p:clrMapOvr>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TotalTime>
  <Words>3580</Words>
  <Application>Microsoft Office PowerPoint</Application>
  <PresentationFormat>On-screen Show (4:3)</PresentationFormat>
  <Paragraphs>393</Paragraphs>
  <Slides>145</Slides>
  <Notes>145</Notes>
  <HiddenSlides>0</HiddenSlides>
  <MMClips>0</MMClips>
  <ScaleCrop>false</ScaleCrop>
  <HeadingPairs>
    <vt:vector size="8" baseType="variant">
      <vt:variant>
        <vt:lpstr>Fonts Used</vt:lpstr>
      </vt:variant>
      <vt:variant>
        <vt:i4>6</vt:i4>
      </vt:variant>
      <vt:variant>
        <vt:lpstr>Theme</vt:lpstr>
      </vt:variant>
      <vt:variant>
        <vt:i4>6</vt:i4>
      </vt:variant>
      <vt:variant>
        <vt:lpstr>Embedded OLE Servers</vt:lpstr>
      </vt:variant>
      <vt:variant>
        <vt:i4>1</vt:i4>
      </vt:variant>
      <vt:variant>
        <vt:lpstr>Slide Titles</vt:lpstr>
      </vt:variant>
      <vt:variant>
        <vt:i4>145</vt:i4>
      </vt:variant>
    </vt:vector>
  </HeadingPairs>
  <TitlesOfParts>
    <vt:vector size="158" baseType="lpstr">
      <vt:lpstr>inherit</vt:lpstr>
      <vt:lpstr>Calibri</vt:lpstr>
      <vt:lpstr>Wingdings</vt:lpstr>
      <vt:lpstr>Lato</vt:lpstr>
      <vt:lpstr>Arial</vt:lpstr>
      <vt:lpstr>Nunito Sans</vt:lpstr>
      <vt:lpstr>3_Office Theme</vt:lpstr>
      <vt:lpstr>2_Office Theme</vt:lpstr>
      <vt:lpstr>Office Theme</vt:lpstr>
      <vt:lpstr>1_Office Theme</vt:lpstr>
      <vt:lpstr>4_Office Theme</vt:lpstr>
      <vt:lpstr>5_Office Theme</vt:lpstr>
      <vt:lpstr>Paintbrush Picture</vt:lpstr>
      <vt:lpstr>DevOps culture  Organizing DevOps Teams and Architecture According to Conway’s Law</vt:lpstr>
      <vt:lpstr>Agenda</vt:lpstr>
      <vt:lpstr>What are the Cultural Values of DevOps?</vt:lpstr>
      <vt:lpstr>From ‘The DevOps Handbook’ </vt:lpstr>
      <vt:lpstr>Organizational patterns for DevOps</vt:lpstr>
      <vt:lpstr>Organizational structures </vt:lpstr>
      <vt:lpstr>MODEL 1: Functional Silos</vt:lpstr>
      <vt:lpstr>MODEL 2A: Matrix</vt:lpstr>
      <vt:lpstr>MODEL 2B: Matrix Embedded Functions</vt:lpstr>
      <vt:lpstr>MODEL 3: Product</vt:lpstr>
      <vt:lpstr>MODEL X: Adaptive</vt:lpstr>
      <vt:lpstr>SUMMARY</vt:lpstr>
      <vt:lpstr>Axe’s organizational archetype?</vt:lpstr>
      <vt:lpstr>Problems Often Caused by Overly Functional Orientation   (‘Optimizing for Cost’)</vt:lpstr>
      <vt:lpstr>Pain Points</vt:lpstr>
      <vt:lpstr>Do not dismiss functional-orientation entirely</vt:lpstr>
      <vt:lpstr>Enable Market-Oriented Teams   (‘Optimizing for Speed’)</vt:lpstr>
      <vt:lpstr>Create Permanent Teams Around Core Products</vt:lpstr>
      <vt:lpstr>To Achieve Velocity, You Need Complete Teams</vt:lpstr>
      <vt:lpstr>Understand Your Customers and Value Streams</vt:lpstr>
      <vt:lpstr>Put the Spotlight on Bottlenecks</vt:lpstr>
      <vt:lpstr>Do Away with Inconsistent Environments</vt:lpstr>
      <vt:lpstr>Automate the Path to Production</vt:lpstr>
      <vt:lpstr>Build in Quality Up-front</vt:lpstr>
      <vt:lpstr>Break Down Communication Barriers</vt:lpstr>
      <vt:lpstr>Rethink and Rebuild your Teams</vt:lpstr>
      <vt:lpstr>Overcoming Objections Making Functional Orientation Work</vt:lpstr>
      <vt:lpstr>Do not dismiss functional-orientation entirely</vt:lpstr>
      <vt:lpstr>Objection: “DevOps makes us less secure.”</vt:lpstr>
      <vt:lpstr>Objection: “We have offshore teams.”</vt:lpstr>
      <vt:lpstr>Objection: “You’re eliminating our Ops team.”</vt:lpstr>
      <vt:lpstr>Objection: “I’ve got too much COTS and legacy code.”</vt:lpstr>
      <vt:lpstr>Objection: “We don’t have these skills.”</vt:lpstr>
      <vt:lpstr>DevOps Team Topologies</vt:lpstr>
      <vt:lpstr>PowerPoint Presentation</vt:lpstr>
      <vt:lpstr>DevOps Anti-Types</vt:lpstr>
      <vt:lpstr>Anti-Type A:  Dev and Ops Silos</vt:lpstr>
      <vt:lpstr>Anti-Type B:   DevOps Team Silo</vt:lpstr>
      <vt:lpstr>Anti-Type C:   Dev Don't Need Ops</vt:lpstr>
      <vt:lpstr>Anti-Type D:  DevOps as Tools Team</vt:lpstr>
      <vt:lpstr>Anti-Type E:  Rebranded SysAdmin</vt:lpstr>
      <vt:lpstr>Anti-Type F:  Ops Embedded in Dev Team</vt:lpstr>
      <vt:lpstr>Anti-Type G:   Dev and DBA Silos</vt:lpstr>
      <vt:lpstr>Type 1: Dev and Ops Collaboration</vt:lpstr>
      <vt:lpstr>Type 2: Fully Shared Ops Responsibilities</vt:lpstr>
      <vt:lpstr>Type 3: Ops as Infrastructure-as-a-Service (Platform)</vt:lpstr>
      <vt:lpstr>Type 4: DevOps as an External Service</vt:lpstr>
      <vt:lpstr>Type 5: DevOps Team with an Expiry Date</vt:lpstr>
      <vt:lpstr>Type 6: DevOps Advocacy Team</vt:lpstr>
      <vt:lpstr>Type 7: SRE Team (Google Model)</vt:lpstr>
      <vt:lpstr>Type 8: Container-Driven Collaboration</vt:lpstr>
      <vt:lpstr>Type 9: Dev and DBA Collaboration</vt:lpstr>
      <vt:lpstr>Fund Not Projects, Rather Services and Products Instead</vt:lpstr>
      <vt:lpstr>Do not dismiss functional-orientation entirely</vt:lpstr>
      <vt:lpstr>Enable Every Team Member to Be a Generalist</vt:lpstr>
      <vt:lpstr>Do not dismiss functional-orientation entirely</vt:lpstr>
      <vt:lpstr>Do not dismiss functional-orientation entirely</vt:lpstr>
      <vt:lpstr>Format des requêtes</vt:lpstr>
      <vt:lpstr>Format des requêtes</vt:lpstr>
      <vt:lpstr>Design Team Boundaries in Accordance with Conway’s Law</vt:lpstr>
      <vt:lpstr>CONWAY’S LAW </vt:lpstr>
      <vt:lpstr>CONWAY’S LAW </vt:lpstr>
      <vt:lpstr>CONWAY’S LAW </vt:lpstr>
      <vt:lpstr>4 fundamental topologies for fast flow</vt:lpstr>
      <vt:lpstr>4 fundamental topologies for fast flow</vt:lpstr>
      <vt:lpstr>3 core interaction modes</vt:lpstr>
      <vt:lpstr>3 core interaction modes</vt:lpstr>
      <vt:lpstr>Triggers for change</vt:lpstr>
      <vt:lpstr>Triggers for change</vt:lpstr>
      <vt:lpstr>Team Topologies for fast flow</vt:lpstr>
      <vt:lpstr>Rethink team structures, purpose and interaction</vt:lpstr>
      <vt:lpstr>Explicit cognitive load</vt:lpstr>
      <vt:lpstr>Large Conway mismatches</vt:lpstr>
      <vt:lpstr>Team Interactions</vt:lpstr>
      <vt:lpstr>Thinnest Viable Platform</vt:lpstr>
      <vt:lpstr>The “Spotify model” helps to</vt:lpstr>
      <vt:lpstr>We also need to address</vt:lpstr>
      <vt:lpstr>Case studies:  Spotify </vt:lpstr>
      <vt:lpstr>The Spotify model</vt:lpstr>
      <vt:lpstr>The Spotify model</vt:lpstr>
      <vt:lpstr>Case studies:  Amazon </vt:lpstr>
      <vt:lpstr>Vision</vt:lpstr>
      <vt:lpstr>Jeff Bezos’ Big Mandate (2001)  Steve Yegge’s Architecture Rant </vt:lpstr>
      <vt:lpstr>A Look Back: Development transformation</vt:lpstr>
      <vt:lpstr>Every Team is a DevOps team</vt:lpstr>
      <vt:lpstr>Amazon S3 at launch</vt:lpstr>
      <vt:lpstr>Amazon S3 today</vt:lpstr>
      <vt:lpstr>The recipe</vt:lpstr>
      <vt:lpstr>The recipe</vt:lpstr>
      <vt:lpstr>The recipe</vt:lpstr>
      <vt:lpstr>Pipelines</vt:lpstr>
      <vt:lpstr>Monolith development lifecycle</vt:lpstr>
      <vt:lpstr>Microservice development lifecycle</vt:lpstr>
      <vt:lpstr>Pipelines</vt:lpstr>
      <vt:lpstr>2 Pizza Team Responsibility Venn Diagram</vt:lpstr>
      <vt:lpstr>2 Pizza Team Responsibility Venn Diagram</vt:lpstr>
      <vt:lpstr>Practices and Patterns</vt:lpstr>
      <vt:lpstr>Automate everything</vt:lpstr>
      <vt:lpstr>Belts and suspenders</vt:lpstr>
      <vt:lpstr>Standardize Tools</vt:lpstr>
      <vt:lpstr>Culture Foundation</vt:lpstr>
      <vt:lpstr>Core DevOps Practices </vt:lpstr>
      <vt:lpstr>Pairing and mobbing:   Discuss and experience 3 foundational practices</vt:lpstr>
      <vt:lpstr>Pair programming  can be slow and frustrating</vt:lpstr>
      <vt:lpstr>Pair programming  Why use it?</vt:lpstr>
      <vt:lpstr>Pair programming  How to do it?</vt:lpstr>
      <vt:lpstr>Pair programming with A</vt:lpstr>
      <vt:lpstr>Ping-Pong Programming</vt:lpstr>
      <vt:lpstr>Ping-Pong Programming  Why use it? </vt:lpstr>
      <vt:lpstr>Ping-Pong Programming   How to do it?</vt:lpstr>
      <vt:lpstr>Mob Programming  What is it?</vt:lpstr>
      <vt:lpstr>Mob Programming  How to do it?</vt:lpstr>
      <vt:lpstr>Mob Programming  How to do it?</vt:lpstr>
      <vt:lpstr>Service model and technical practices</vt:lpstr>
      <vt:lpstr>Service Model   The Old Way: Assembly Line IT </vt:lpstr>
      <vt:lpstr>Model 1: “Legacy”</vt:lpstr>
      <vt:lpstr>Each Server Built This Way is A “Pet”</vt:lpstr>
      <vt:lpstr>Model 2: Robotics Factory IT</vt:lpstr>
      <vt:lpstr>Every Server is Just Another Part of the Herd</vt:lpstr>
      <vt:lpstr>Model 1  vs  Model 2</vt:lpstr>
      <vt:lpstr>Every Server is Just Another Part of the Herd</vt:lpstr>
      <vt:lpstr>Failures happen … Always</vt:lpstr>
      <vt:lpstr>Everything-as-Code  Save everything as code: configuration, infrastructure and pipelines </vt:lpstr>
      <vt:lpstr>Why store all things as code? </vt:lpstr>
      <vt:lpstr>Why store all things as code? </vt:lpstr>
      <vt:lpstr>Why store all things as code? </vt:lpstr>
      <vt:lpstr>Why store all things as code? </vt:lpstr>
      <vt:lpstr>Why store all things as code? </vt:lpstr>
      <vt:lpstr>Demo day:   Experiment with the optimal methods of producing a showcase.</vt:lpstr>
      <vt:lpstr>Showcase  What is it?</vt:lpstr>
      <vt:lpstr>Showcase  Why use it?</vt:lpstr>
      <vt:lpstr>Showcase  Advice</vt:lpstr>
      <vt:lpstr>Showcase  Advice</vt:lpstr>
      <vt:lpstr>Retrospectives, information radiators, and team sentiment</vt:lpstr>
      <vt:lpstr>Retrospectives</vt:lpstr>
      <vt:lpstr>Retrospective</vt:lpstr>
      <vt:lpstr>Retrospective</vt:lpstr>
      <vt:lpstr>Why retrospectives?</vt:lpstr>
      <vt:lpstr>Retrospective  Advice</vt:lpstr>
      <vt:lpstr>Team Sentiment</vt:lpstr>
      <vt:lpstr>Team Sentiment</vt:lpstr>
      <vt:lpstr>Why use a Team Sentiment practice?</vt:lpstr>
      <vt:lpstr>Lean Coffee  Metrics for Software Teams </vt:lpstr>
      <vt:lpstr>Why store all things as code?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culture  Organizing DevOps Teams and Architecture According to Conway’s Law</dc:title>
  <dc:creator>Ahmed Hosni</dc:creator>
  <cp:lastModifiedBy>Ahmed Hosni</cp:lastModifiedBy>
  <cp:revision>48</cp:revision>
  <dcterms:created xsi:type="dcterms:W3CDTF">2020-04-23T16:19:34Z</dcterms:created>
  <dcterms:modified xsi:type="dcterms:W3CDTF">2020-04-23T19:24:08Z</dcterms:modified>
</cp:coreProperties>
</file>